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58" r:id="rId4"/>
    <p:sldId id="259" r:id="rId5"/>
    <p:sldId id="267" r:id="rId6"/>
    <p:sldId id="268" r:id="rId7"/>
    <p:sldId id="269" r:id="rId8"/>
    <p:sldId id="272" r:id="rId9"/>
    <p:sldId id="260" r:id="rId10"/>
    <p:sldId id="285" r:id="rId11"/>
    <p:sldId id="270" r:id="rId12"/>
    <p:sldId id="271" r:id="rId13"/>
    <p:sldId id="261" r:id="rId14"/>
    <p:sldId id="286" r:id="rId15"/>
    <p:sldId id="290" r:id="rId16"/>
    <p:sldId id="294" r:id="rId17"/>
    <p:sldId id="273" r:id="rId18"/>
    <p:sldId id="280" r:id="rId19"/>
    <p:sldId id="274" r:id="rId20"/>
    <p:sldId id="262" r:id="rId21"/>
    <p:sldId id="287" r:id="rId22"/>
    <p:sldId id="291" r:id="rId23"/>
    <p:sldId id="292" r:id="rId24"/>
    <p:sldId id="275" r:id="rId25"/>
    <p:sldId id="263" r:id="rId26"/>
    <p:sldId id="288" r:id="rId27"/>
    <p:sldId id="293" r:id="rId28"/>
    <p:sldId id="281" r:id="rId29"/>
    <p:sldId id="276" r:id="rId30"/>
    <p:sldId id="277" r:id="rId31"/>
    <p:sldId id="264" r:id="rId32"/>
    <p:sldId id="278" r:id="rId33"/>
    <p:sldId id="289" r:id="rId34"/>
    <p:sldId id="279" r:id="rId35"/>
    <p:sldId id="265" r:id="rId36"/>
    <p:sldId id="282" r:id="rId37"/>
    <p:sldId id="283" r:id="rId38"/>
    <p:sldId id="284" r:id="rId39"/>
    <p:sldId id="266" r:id="rId4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70" autoAdjust="0"/>
    <p:restoredTop sz="94673" autoAdjust="0"/>
  </p:normalViewPr>
  <p:slideViewPr>
    <p:cSldViewPr>
      <p:cViewPr varScale="1">
        <p:scale>
          <a:sx n="42" d="100"/>
          <a:sy n="42" d="100"/>
        </p:scale>
        <p:origin x="-114" y="-270"/>
      </p:cViewPr>
      <p:guideLst>
        <p:guide orient="horz" pos="2160"/>
        <p:guide pos="2880"/>
      </p:guideLst>
    </p:cSldViewPr>
  </p:slideViewPr>
  <p:outlineViewPr>
    <p:cViewPr>
      <p:scale>
        <a:sx n="33" d="100"/>
        <a:sy n="33" d="100"/>
      </p:scale>
      <p:origin x="0" y="130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8" d="100"/>
          <a:sy n="38" d="100"/>
        </p:scale>
        <p:origin x="-2214"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02E81B0-6D00-487F-81FB-A08650FC4285}" type="datetimeFigureOut">
              <a:rPr lang="es-ES"/>
              <a:pPr>
                <a:defRPr/>
              </a:pPr>
              <a:t>19/10/2011</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9018FD0-3F7C-47E3-9864-CA0AE0A26419}" type="slidenum">
              <a:rPr lang="es-ES"/>
              <a:pPr>
                <a:defRPr/>
              </a:pPr>
              <a:t>‹Nº›</a:t>
            </a:fld>
            <a:endParaRPr lang="es-E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Marcador de imagen de diapositiva"/>
          <p:cNvSpPr>
            <a:spLocks noGrp="1" noRot="1" noChangeAspect="1"/>
          </p:cNvSpPr>
          <p:nvPr>
            <p:ph type="sldImg"/>
          </p:nvPr>
        </p:nvSpPr>
        <p:spPr bwMode="auto">
          <a:noFill/>
          <a:ln>
            <a:solidFill>
              <a:srgbClr val="000000"/>
            </a:solidFill>
            <a:miter lim="800000"/>
            <a:headEnd/>
            <a:tailEnd/>
          </a:ln>
        </p:spPr>
      </p:sp>
      <p:sp>
        <p:nvSpPr>
          <p:cNvPr id="1638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AR" smtClean="0"/>
          </a:p>
        </p:txBody>
      </p:sp>
      <p:sp>
        <p:nvSpPr>
          <p:cNvPr id="1638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4229F-C971-4180-819E-7451AF10178C}" type="slidenum">
              <a:rPr lang="es-ES" smtClean="0"/>
              <a:pPr/>
              <a:t>1</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Marcador de imagen de diapositiva"/>
          <p:cNvSpPr>
            <a:spLocks noGrp="1" noRot="1" noChangeAspect="1"/>
          </p:cNvSpPr>
          <p:nvPr>
            <p:ph type="sldImg"/>
          </p:nvPr>
        </p:nvSpPr>
        <p:spPr bwMode="auto">
          <a:noFill/>
          <a:ln>
            <a:solidFill>
              <a:srgbClr val="000000"/>
            </a:solidFill>
            <a:miter lim="800000"/>
            <a:headEnd/>
            <a:tailEnd/>
          </a:ln>
        </p:spPr>
      </p:sp>
      <p:sp>
        <p:nvSpPr>
          <p:cNvPr id="4608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AR" smtClean="0"/>
          </a:p>
        </p:txBody>
      </p:sp>
      <p:sp>
        <p:nvSpPr>
          <p:cNvPr id="4608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919F94-2EBD-45F5-B25D-91254223CCF3}" type="slidenum">
              <a:rPr lang="es-ES" smtClean="0"/>
              <a:pPr/>
              <a:t>35</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fld id="{C0B6B7F5-32B2-4A86-B8BA-CB2CF979C071}" type="datetimeFigureOut">
              <a:rPr lang="es-ES"/>
              <a:pPr>
                <a:defRPr/>
              </a:pPr>
              <a:t>19/10/2011</a:t>
            </a:fld>
            <a:endParaRPr lang="es-ES" dirty="0"/>
          </a:p>
        </p:txBody>
      </p:sp>
      <p:sp>
        <p:nvSpPr>
          <p:cNvPr id="5" name="18 Marcador de pie de página"/>
          <p:cNvSpPr>
            <a:spLocks noGrp="1"/>
          </p:cNvSpPr>
          <p:nvPr>
            <p:ph type="ftr" sz="quarter" idx="11"/>
          </p:nvPr>
        </p:nvSpPr>
        <p:spPr/>
        <p:txBody>
          <a:bodyPr/>
          <a:lstStyle>
            <a:lvl1pPr>
              <a:defRPr/>
            </a:lvl1pPr>
          </a:lstStyle>
          <a:p>
            <a:pPr>
              <a:defRPr/>
            </a:pPr>
            <a:endParaRPr lang="es-ES"/>
          </a:p>
        </p:txBody>
      </p:sp>
      <p:sp>
        <p:nvSpPr>
          <p:cNvPr id="6" name="26 Marcador de número de diapositiva"/>
          <p:cNvSpPr>
            <a:spLocks noGrp="1"/>
          </p:cNvSpPr>
          <p:nvPr>
            <p:ph type="sldNum" sz="quarter" idx="12"/>
          </p:nvPr>
        </p:nvSpPr>
        <p:spPr/>
        <p:txBody>
          <a:bodyPr/>
          <a:lstStyle>
            <a:lvl1pPr>
              <a:defRPr/>
            </a:lvl1pPr>
          </a:lstStyle>
          <a:p>
            <a:pPr>
              <a:defRPr/>
            </a:pPr>
            <a:fld id="{B516D091-946D-4903-9F24-D4D8889A8727}" type="slidenum">
              <a:rPr lang="es-ES"/>
              <a:pPr>
                <a:defRPr/>
              </a:pPr>
              <a:t>‹Nº›</a:t>
            </a:fld>
            <a:endParaRPr lang="es-ES" dirty="0"/>
          </a:p>
        </p:txBody>
      </p:sp>
    </p:spTree>
  </p:cSld>
  <p:clrMapOvr>
    <a:overrideClrMapping bg1="dk1" tx1="lt1" bg2="dk2" tx2="lt2" accent1="accent1" accent2="accent2" accent3="accent3" accent4="accent4" accent5="accent5" accent6="accent6" hlink="hlink" folHlink="folHlink"/>
  </p:clrMapOvr>
  <p:transition spd="slow"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6FAF88EA-39EF-4418-B7A5-DB3C83003DED}" type="datetimeFigureOut">
              <a:rPr lang="es-ES"/>
              <a:pPr>
                <a:defRPr/>
              </a:pPr>
              <a:t>19/10/2011</a:t>
            </a:fld>
            <a:endParaRPr lang="es-ES" dirty="0"/>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43B9D401-0C32-4782-8694-E47C087011AB}" type="slidenum">
              <a:rPr lang="es-ES"/>
              <a:pPr>
                <a:defRPr/>
              </a:pPr>
              <a:t>‹Nº›</a:t>
            </a:fld>
            <a:endParaRPr lang="es-ES" dirty="0"/>
          </a:p>
        </p:txBody>
      </p:sp>
    </p:spTree>
  </p:cSld>
  <p:clrMapOvr>
    <a:masterClrMapping/>
  </p:clrMapOvr>
  <p:transition spd="slow"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8692015A-5E0B-4593-BBA8-22B088006AB9}" type="datetimeFigureOut">
              <a:rPr lang="es-ES"/>
              <a:pPr>
                <a:defRPr/>
              </a:pPr>
              <a:t>19/10/2011</a:t>
            </a:fld>
            <a:endParaRPr lang="es-ES" dirty="0"/>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007EC4EE-09BB-4AD1-84AE-269AA37D477A}" type="slidenum">
              <a:rPr lang="es-ES"/>
              <a:pPr>
                <a:defRPr/>
              </a:pPr>
              <a:t>‹Nº›</a:t>
            </a:fld>
            <a:endParaRPr lang="es-ES" dirty="0"/>
          </a:p>
        </p:txBody>
      </p:sp>
    </p:spTree>
  </p:cSld>
  <p:clrMapOvr>
    <a:masterClrMapping/>
  </p:clrMapOvr>
  <p:transition spd="slow"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457200" y="704850"/>
            <a:ext cx="8229600" cy="56197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3" name="9 Marcador de fecha"/>
          <p:cNvSpPr>
            <a:spLocks noGrp="1"/>
          </p:cNvSpPr>
          <p:nvPr>
            <p:ph type="dt" sz="half" idx="10"/>
          </p:nvPr>
        </p:nvSpPr>
        <p:spPr/>
        <p:txBody>
          <a:bodyPr/>
          <a:lstStyle>
            <a:lvl1pPr>
              <a:defRPr/>
            </a:lvl1pPr>
          </a:lstStyle>
          <a:p>
            <a:pPr>
              <a:defRPr/>
            </a:pPr>
            <a:fld id="{D2D674B1-1D1C-49D0-A974-141D6A093E2F}" type="datetimeFigureOut">
              <a:rPr lang="es-ES"/>
              <a:pPr>
                <a:defRPr/>
              </a:pPr>
              <a:t>19/10/2011</a:t>
            </a:fld>
            <a:endParaRPr lang="es-ES" dirty="0"/>
          </a:p>
        </p:txBody>
      </p:sp>
      <p:sp>
        <p:nvSpPr>
          <p:cNvPr id="4" name="21 Marcador de pie de página"/>
          <p:cNvSpPr>
            <a:spLocks noGrp="1"/>
          </p:cNvSpPr>
          <p:nvPr>
            <p:ph type="ftr" sz="quarter" idx="11"/>
          </p:nvPr>
        </p:nvSpPr>
        <p:spPr/>
        <p:txBody>
          <a:bodyPr/>
          <a:lstStyle>
            <a:lvl1pPr>
              <a:defRPr/>
            </a:lvl1pPr>
          </a:lstStyle>
          <a:p>
            <a:pPr>
              <a:defRPr/>
            </a:pPr>
            <a:endParaRPr lang="es-ES"/>
          </a:p>
        </p:txBody>
      </p:sp>
      <p:sp>
        <p:nvSpPr>
          <p:cNvPr id="5" name="17 Marcador de número de diapositiva"/>
          <p:cNvSpPr>
            <a:spLocks noGrp="1"/>
          </p:cNvSpPr>
          <p:nvPr>
            <p:ph type="sldNum" sz="quarter" idx="12"/>
          </p:nvPr>
        </p:nvSpPr>
        <p:spPr/>
        <p:txBody>
          <a:bodyPr/>
          <a:lstStyle>
            <a:lvl1pPr>
              <a:defRPr/>
            </a:lvl1pPr>
          </a:lstStyle>
          <a:p>
            <a:pPr>
              <a:defRPr/>
            </a:pPr>
            <a:fld id="{DB8E1539-8321-4AB7-9A08-72B027060B2B}"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DA9CC959-66ED-4479-A8EF-CC8141560778}" type="datetimeFigureOut">
              <a:rPr lang="es-ES"/>
              <a:pPr>
                <a:defRPr/>
              </a:pPr>
              <a:t>19/10/2011</a:t>
            </a:fld>
            <a:endParaRPr lang="es-ES" dirty="0"/>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9B0C786B-EB6C-49A4-A609-8B1EBA9A2AF5}" type="slidenum">
              <a:rPr lang="es-ES"/>
              <a:pPr>
                <a:defRPr/>
              </a:pPr>
              <a:t>‹Nº›</a:t>
            </a:fld>
            <a:endParaRPr lang="es-ES" dirty="0"/>
          </a:p>
        </p:txBody>
      </p:sp>
    </p:spTree>
  </p:cSld>
  <p:clrMapOvr>
    <a:masterClrMapping/>
  </p:clrMapOvr>
  <p:transition spd="slow"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D141605-2B21-423B-AC0F-B50726C8A8FE}" type="datetimeFigureOut">
              <a:rPr lang="es-ES"/>
              <a:pPr>
                <a:defRPr/>
              </a:pPr>
              <a:t>19/10/2011</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9A6E472-5893-4E5B-8E2D-D4811582D27B}" type="slidenum">
              <a:rPr lang="es-ES"/>
              <a:pPr>
                <a:defRPr/>
              </a:pPr>
              <a:t>‹Nº›</a:t>
            </a:fld>
            <a:endParaRPr lang="es-ES" dirty="0"/>
          </a:p>
        </p:txBody>
      </p:sp>
    </p:spTree>
  </p:cSld>
  <p:clrMapOvr>
    <a:overrideClrMapping bg1="dk1" tx1="lt1" bg2="dk2" tx2="lt2" accent1="accent1" accent2="accent2" accent3="accent3" accent4="accent4" accent5="accent5" accent6="accent6" hlink="hlink" folHlink="folHlink"/>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E322F22A-5C41-4B13-A855-6229F70B3C91}" type="datetimeFigureOut">
              <a:rPr lang="es-ES"/>
              <a:pPr>
                <a:defRPr/>
              </a:pPr>
              <a:t>19/10/2011</a:t>
            </a:fld>
            <a:endParaRPr lang="es-ES" dirty="0"/>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CA26085E-8D5C-4F65-B570-22E811574928}" type="slidenum">
              <a:rPr lang="es-ES"/>
              <a:pPr>
                <a:defRPr/>
              </a:pPr>
              <a:t>‹Nº›</a:t>
            </a:fld>
            <a:endParaRPr lang="es-ES" dirty="0"/>
          </a:p>
        </p:txBody>
      </p:sp>
    </p:spTree>
  </p:cSld>
  <p:clrMapOvr>
    <a:masterClrMapping/>
  </p:clrMapOvr>
  <p:transition spd="slow"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1DAA0F31-4118-4DD2-B045-21BF78C06654}" type="datetimeFigureOut">
              <a:rPr lang="es-ES"/>
              <a:pPr>
                <a:defRPr/>
              </a:pPr>
              <a:t>19/10/2011</a:t>
            </a:fld>
            <a:endParaRPr lang="es-ES" dirty="0"/>
          </a:p>
        </p:txBody>
      </p:sp>
      <p:sp>
        <p:nvSpPr>
          <p:cNvPr id="8" name="21 Marcador de pie de página"/>
          <p:cNvSpPr>
            <a:spLocks noGrp="1"/>
          </p:cNvSpPr>
          <p:nvPr>
            <p:ph type="ftr" sz="quarter" idx="11"/>
          </p:nvPr>
        </p:nvSpPr>
        <p:spPr/>
        <p:txBody>
          <a:bodyPr/>
          <a:lstStyle>
            <a:lvl1pPr>
              <a:defRPr/>
            </a:lvl1pPr>
          </a:lstStyle>
          <a:p>
            <a:pPr>
              <a:defRPr/>
            </a:pPr>
            <a:endParaRPr lang="es-ES"/>
          </a:p>
        </p:txBody>
      </p:sp>
      <p:sp>
        <p:nvSpPr>
          <p:cNvPr id="9" name="17 Marcador de número de diapositiva"/>
          <p:cNvSpPr>
            <a:spLocks noGrp="1"/>
          </p:cNvSpPr>
          <p:nvPr>
            <p:ph type="sldNum" sz="quarter" idx="12"/>
          </p:nvPr>
        </p:nvSpPr>
        <p:spPr/>
        <p:txBody>
          <a:bodyPr/>
          <a:lstStyle>
            <a:lvl1pPr>
              <a:defRPr/>
            </a:lvl1pPr>
          </a:lstStyle>
          <a:p>
            <a:pPr>
              <a:defRPr/>
            </a:pPr>
            <a:fld id="{F90C8A0A-C181-492C-9B6C-AA54C15AF61D}" type="slidenum">
              <a:rPr lang="es-ES"/>
              <a:pPr>
                <a:defRPr/>
              </a:pPr>
              <a:t>‹Nº›</a:t>
            </a:fld>
            <a:endParaRPr lang="es-ES" dirty="0"/>
          </a:p>
        </p:txBody>
      </p:sp>
    </p:spTree>
  </p:cSld>
  <p:clrMapOvr>
    <a:masterClrMapping/>
  </p:clrMapOvr>
  <p:transition spd="slow"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56716681-FDFC-4918-8B76-91748FEE8626}" type="datetimeFigureOut">
              <a:rPr lang="es-ES"/>
              <a:pPr>
                <a:defRPr/>
              </a:pPr>
              <a:t>19/10/2011</a:t>
            </a:fld>
            <a:endParaRPr lang="es-ES" dirty="0"/>
          </a:p>
        </p:txBody>
      </p:sp>
      <p:sp>
        <p:nvSpPr>
          <p:cNvPr id="4" name="21 Marcador de pie de página"/>
          <p:cNvSpPr>
            <a:spLocks noGrp="1"/>
          </p:cNvSpPr>
          <p:nvPr>
            <p:ph type="ftr" sz="quarter" idx="11"/>
          </p:nvPr>
        </p:nvSpPr>
        <p:spPr/>
        <p:txBody>
          <a:bodyPr/>
          <a:lstStyle>
            <a:lvl1pPr>
              <a:defRPr/>
            </a:lvl1pPr>
          </a:lstStyle>
          <a:p>
            <a:pPr>
              <a:defRPr/>
            </a:pPr>
            <a:endParaRPr lang="es-ES"/>
          </a:p>
        </p:txBody>
      </p:sp>
      <p:sp>
        <p:nvSpPr>
          <p:cNvPr id="5" name="17 Marcador de número de diapositiva"/>
          <p:cNvSpPr>
            <a:spLocks noGrp="1"/>
          </p:cNvSpPr>
          <p:nvPr>
            <p:ph type="sldNum" sz="quarter" idx="12"/>
          </p:nvPr>
        </p:nvSpPr>
        <p:spPr/>
        <p:txBody>
          <a:bodyPr/>
          <a:lstStyle>
            <a:lvl1pPr>
              <a:defRPr/>
            </a:lvl1pPr>
          </a:lstStyle>
          <a:p>
            <a:pPr>
              <a:defRPr/>
            </a:pPr>
            <a:fld id="{CF4B4C34-4C29-4421-B06A-A27D5BF6D4B5}" type="slidenum">
              <a:rPr lang="es-ES"/>
              <a:pPr>
                <a:defRPr/>
              </a:pPr>
              <a:t>‹Nº›</a:t>
            </a:fld>
            <a:endParaRPr lang="es-ES" dirty="0"/>
          </a:p>
        </p:txBody>
      </p:sp>
    </p:spTree>
  </p:cSld>
  <p:clrMapOvr>
    <a:masterClrMapping/>
  </p:clrMapOvr>
  <p:transition spd="slow"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25BCFBD6-3114-4F44-89CA-CC63934E2BC3}" type="datetimeFigureOut">
              <a:rPr lang="es-ES"/>
              <a:pPr>
                <a:defRPr/>
              </a:pPr>
              <a:t>19/10/2011</a:t>
            </a:fld>
            <a:endParaRPr lang="es-ES" dirty="0"/>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BA23A023-1651-4896-9DB5-C0B679AD7D1C}" type="slidenum">
              <a:rPr lang="es-ES"/>
              <a:pPr>
                <a:defRPr/>
              </a:pPr>
              <a:t>‹Nº›</a:t>
            </a:fld>
            <a:endParaRPr lang="es-ES" dirty="0"/>
          </a:p>
        </p:txBody>
      </p:sp>
    </p:spTree>
  </p:cSld>
  <p:clrMapOvr>
    <a:masterClrMapping/>
  </p:clrMapOvr>
  <p:transition spd="slow"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96C269EA-B3A6-445D-9B4E-4FCDD457A5E5}" type="datetimeFigureOut">
              <a:rPr lang="es-ES"/>
              <a:pPr>
                <a:defRPr/>
              </a:pPr>
              <a:t>19/10/2011</a:t>
            </a:fld>
            <a:endParaRPr lang="es-ES" dirty="0"/>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1EF430F8-8CCC-4CEC-85D3-E62290DED9CF}" type="slidenum">
              <a:rPr lang="es-ES"/>
              <a:pPr>
                <a:defRPr/>
              </a:pPr>
              <a:t>‹Nº›</a:t>
            </a:fld>
            <a:endParaRPr lang="es-ES" dirty="0"/>
          </a:p>
        </p:txBody>
      </p:sp>
    </p:spTree>
  </p:cSld>
  <p:clrMapOvr>
    <a:masterClrMapping/>
  </p:clrMapOvr>
  <p:transition spd="slow"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5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6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7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dirty="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B0EA968B-24F7-47E2-BE75-78567F3100D7}" type="datetimeFigureOut">
              <a:rPr lang="es-ES"/>
              <a:pPr>
                <a:defRPr/>
              </a:pPr>
              <a:t>19/10/2011</a:t>
            </a:fld>
            <a:endParaRPr lang="es-ES" dirty="0"/>
          </a:p>
        </p:txBody>
      </p:sp>
      <p:sp>
        <p:nvSpPr>
          <p:cNvPr id="10" name="5 Marcador de pie de página"/>
          <p:cNvSpPr>
            <a:spLocks noGrp="1"/>
          </p:cNvSpPr>
          <p:nvPr>
            <p:ph type="ftr" sz="quarter" idx="11"/>
          </p:nvPr>
        </p:nvSpPr>
        <p:spPr/>
        <p:txBody>
          <a:bodyPr/>
          <a:lstStyle>
            <a:lvl1pPr>
              <a:defRPr/>
            </a:lvl1pPr>
          </a:lstStyle>
          <a:p>
            <a:pPr>
              <a:defRPr/>
            </a:pPr>
            <a:endParaRPr lang="es-ES"/>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75000C97-630E-4541-9E21-837E1327E427}" type="slidenum">
              <a:rPr lang="es-ES"/>
              <a:pPr>
                <a:defRPr/>
              </a:pPr>
              <a:t>‹Nº›</a:t>
            </a:fld>
            <a:endParaRPr lang="es-ES" dirty="0"/>
          </a:p>
        </p:txBody>
      </p:sp>
    </p:spTree>
  </p:cSld>
  <p:clrMapOvr>
    <a:masterClrMapping/>
  </p:clrMapOvr>
  <p:transition spd="slow"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AEAE3EFB-0CF0-49A1-92B5-3BC9842D389B}" type="datetimeFigureOut">
              <a:rPr lang="es-ES"/>
              <a:pPr>
                <a:defRPr/>
              </a:pPr>
              <a:t>19/10/2011</a:t>
            </a:fld>
            <a:endParaRPr lang="es-ES" dirty="0"/>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94546867-5F3C-4C5D-B9C2-1708DF17675B}" type="slidenum">
              <a:rPr lang="es-ES"/>
              <a:pPr>
                <a:defRPr/>
              </a:pPr>
              <a:t>‹Nº›</a:t>
            </a:fld>
            <a:endParaRPr lang="es-ES" dirty="0"/>
          </a:p>
        </p:txBody>
      </p:sp>
      <p:grpSp>
        <p:nvGrpSpPr>
          <p:cNvPr id="1033"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673" r:id="rId1"/>
    <p:sldLayoutId id="2147483664" r:id="rId2"/>
    <p:sldLayoutId id="2147483674" r:id="rId3"/>
    <p:sldLayoutId id="2147483665" r:id="rId4"/>
    <p:sldLayoutId id="2147483666" r:id="rId5"/>
    <p:sldLayoutId id="2147483667" r:id="rId6"/>
    <p:sldLayoutId id="2147483668" r:id="rId7"/>
    <p:sldLayoutId id="2147483669" r:id="rId8"/>
    <p:sldLayoutId id="2147483675" r:id="rId9"/>
    <p:sldLayoutId id="2147483670" r:id="rId10"/>
    <p:sldLayoutId id="2147483671" r:id="rId11"/>
    <p:sldLayoutId id="2147483672" r:id="rId12"/>
  </p:sldLayoutIdLst>
  <p:transition spd="slow" advTm="0">
    <p:fad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fotos%201%20T-M-/editadas/FOTOS%20mama%20016.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42925" y="665162"/>
            <a:ext cx="7851648" cy="1828801"/>
          </a:xfrm>
        </p:spPr>
        <p:txBody>
          <a:bodyPr/>
          <a:lstStyle/>
          <a:p>
            <a:pPr algn="ctr" eaLnBrk="1" fontAlgn="auto" hangingPunct="1">
              <a:spcAft>
                <a:spcPts val="0"/>
              </a:spcAft>
              <a:defRPr/>
            </a:pPr>
            <a:r>
              <a:rPr lang="es-MX" dirty="0" smtClean="0">
                <a:ln>
                  <a:solidFill>
                    <a:schemeClr val="bg2">
                      <a:lumMod val="25000"/>
                    </a:schemeClr>
                  </a:solidFill>
                </a:ln>
              </a:rPr>
              <a:t>PROPUESTA DE ALFABETIZACIÓN</a:t>
            </a:r>
            <a:endParaRPr lang="es-ES" dirty="0">
              <a:ln>
                <a:solidFill>
                  <a:schemeClr val="bg2">
                    <a:lumMod val="25000"/>
                  </a:schemeClr>
                </a:solidFill>
              </a:ln>
            </a:endParaRPr>
          </a:p>
        </p:txBody>
      </p:sp>
      <p:sp>
        <p:nvSpPr>
          <p:cNvPr id="3" name="2 Subtítulo"/>
          <p:cNvSpPr>
            <a:spLocks noGrp="1"/>
          </p:cNvSpPr>
          <p:nvPr>
            <p:ph type="subTitle" idx="1"/>
          </p:nvPr>
        </p:nvSpPr>
        <p:spPr>
          <a:xfrm>
            <a:off x="642938" y="3286125"/>
            <a:ext cx="7854950" cy="2700338"/>
          </a:xfrm>
        </p:spPr>
        <p:txBody>
          <a:bodyPr>
            <a:noAutofit/>
          </a:bodyPr>
          <a:lstStyle/>
          <a:p>
            <a:pPr marR="0" algn="ctr" eaLnBrk="1" hangingPunct="1">
              <a:defRPr/>
            </a:pPr>
            <a:r>
              <a:rPr lang="es-MX" sz="2800" b="1" spc="300" dirty="0" smtClean="0">
                <a:ln>
                  <a:solidFill>
                    <a:schemeClr val="tx1">
                      <a:lumMod val="95000"/>
                    </a:schemeClr>
                  </a:solidFill>
                </a:ln>
                <a:solidFill>
                  <a:schemeClr val="bg1">
                    <a:lumMod val="85000"/>
                    <a:lumOff val="15000"/>
                  </a:schemeClr>
                </a:solidFill>
                <a:effectLst>
                  <a:outerShdw blurRad="38100" dist="38100" dir="2700000" algn="tl">
                    <a:srgbClr val="000000">
                      <a:alpha val="43137"/>
                    </a:srgbClr>
                  </a:outerShdw>
                </a:effectLst>
                <a:latin typeface="Calibri" pitchFamily="34" charset="0"/>
              </a:rPr>
              <a:t>CENTRO EDUCATIVO </a:t>
            </a:r>
          </a:p>
          <a:p>
            <a:pPr marR="0" algn="ctr" eaLnBrk="1" hangingPunct="1">
              <a:defRPr/>
            </a:pPr>
            <a:r>
              <a:rPr lang="es-MX" sz="4000" b="1" spc="300" dirty="0" smtClean="0">
                <a:ln>
                  <a:solidFill>
                    <a:schemeClr val="tx1">
                      <a:lumMod val="85000"/>
                    </a:schemeClr>
                  </a:solidFill>
                </a:ln>
                <a:solidFill>
                  <a:schemeClr val="bg1"/>
                </a:solidFill>
                <a:effectLst>
                  <a:outerShdw blurRad="38100" dist="38100" dir="2700000" algn="tl">
                    <a:srgbClr val="000000">
                      <a:alpha val="43137"/>
                    </a:srgbClr>
                  </a:outerShdw>
                </a:effectLst>
                <a:latin typeface="Calibri" pitchFamily="34" charset="0"/>
              </a:rPr>
              <a:t>“BERNARDO DE MONTEAGUDO”</a:t>
            </a:r>
          </a:p>
          <a:p>
            <a:pPr marR="0" algn="ctr" eaLnBrk="1" hangingPunct="1">
              <a:defRPr/>
            </a:pPr>
            <a:r>
              <a:rPr lang="es-MX" sz="2800" b="1" spc="300" dirty="0" smtClean="0">
                <a:ln>
                  <a:solidFill>
                    <a:schemeClr val="tx1">
                      <a:lumMod val="95000"/>
                    </a:schemeClr>
                  </a:solidFill>
                </a:ln>
                <a:solidFill>
                  <a:schemeClr val="bg1">
                    <a:lumMod val="85000"/>
                    <a:lumOff val="15000"/>
                  </a:schemeClr>
                </a:solidFill>
                <a:effectLst>
                  <a:outerShdw blurRad="38100" dist="38100" dir="2700000" algn="tl">
                    <a:srgbClr val="000000">
                      <a:alpha val="43137"/>
                    </a:srgbClr>
                  </a:outerShdw>
                </a:effectLst>
                <a:latin typeface="Calibri" pitchFamily="34" charset="0"/>
              </a:rPr>
              <a:t>PROFESORADO DE EDUCACIÓN PRIMARIA</a:t>
            </a:r>
          </a:p>
          <a:p>
            <a:pPr marR="0" algn="ctr" eaLnBrk="1" hangingPunct="1">
              <a:defRPr/>
            </a:pPr>
            <a:r>
              <a:rPr lang="es-MX" sz="4000" b="1" spc="300" dirty="0" smtClean="0">
                <a:ln>
                  <a:solidFill>
                    <a:schemeClr val="tx1">
                      <a:lumMod val="85000"/>
                    </a:schemeClr>
                  </a:solidFill>
                </a:ln>
                <a:solidFill>
                  <a:schemeClr val="bg1"/>
                </a:solidFill>
                <a:effectLst>
                  <a:outerShdw blurRad="38100" dist="38100" dir="2700000" algn="tl">
                    <a:srgbClr val="000000">
                      <a:alpha val="43137"/>
                    </a:srgbClr>
                  </a:outerShdw>
                </a:effectLst>
                <a:latin typeface="Calibri" pitchFamily="34" charset="0"/>
              </a:rPr>
              <a:t>“ALEJANDRO CARBO”  </a:t>
            </a:r>
            <a:endParaRPr lang="es-ES" sz="4000" b="1" spc="300" dirty="0" smtClean="0">
              <a:ln>
                <a:solidFill>
                  <a:schemeClr val="tx1">
                    <a:lumMod val="85000"/>
                  </a:schemeClr>
                </a:solidFill>
              </a:ln>
              <a:solidFill>
                <a:schemeClr val="bg1"/>
              </a:solidFill>
              <a:effectLst>
                <a:outerShdw blurRad="38100" dist="38100" dir="2700000" algn="tl">
                  <a:srgbClr val="000000">
                    <a:alpha val="43137"/>
                  </a:srgbClr>
                </a:outerShdw>
              </a:effectLst>
              <a:latin typeface="Calibri" pitchFamily="34" charset="0"/>
            </a:endParaRPr>
          </a:p>
        </p:txBody>
      </p:sp>
      <p:sp>
        <p:nvSpPr>
          <p:cNvPr id="14339" name="Rectangle 4"/>
          <p:cNvSpPr>
            <a:spLocks noChangeArrowheads="1"/>
          </p:cNvSpPr>
          <p:nvPr/>
        </p:nvSpPr>
        <p:spPr bwMode="auto">
          <a:xfrm>
            <a:off x="215900" y="2708275"/>
            <a:ext cx="8604250" cy="366713"/>
          </a:xfrm>
          <a:prstGeom prst="rect">
            <a:avLst/>
          </a:prstGeom>
          <a:noFill/>
          <a:ln w="9525" algn="ctr">
            <a:noFill/>
            <a:miter lim="800000"/>
            <a:headEnd/>
            <a:tailEnd/>
          </a:ln>
        </p:spPr>
        <p:txBody>
          <a:bodyPr lIns="0" rIns="0" bIns="0" anchor="b"/>
          <a:lstStyle/>
          <a:p>
            <a:pPr algn="ctr">
              <a:defRPr/>
            </a:pPr>
            <a:r>
              <a:rPr lang="es-ES" b="1" dirty="0">
                <a:ln>
                  <a:solidFill>
                    <a:schemeClr val="bg2">
                      <a:lumMod val="25000"/>
                    </a:schemeClr>
                  </a:solidFill>
                </a:ln>
                <a:effectLst>
                  <a:outerShdw blurRad="50800" dist="38100" algn="l" rotWithShape="0">
                    <a:prstClr val="black">
                      <a:alpha val="40000"/>
                    </a:prstClr>
                  </a:outerShdw>
                </a:effectLst>
              </a:rPr>
              <a:t>PROYECTO JURISDICCIONAL DESARROLLO PROFESIONAL DOCENTE 2011</a:t>
            </a:r>
          </a:p>
          <a:p>
            <a:pPr algn="ctr">
              <a:defRPr/>
            </a:pPr>
            <a:r>
              <a:rPr lang="es-ES" b="1" dirty="0">
                <a:ln>
                  <a:solidFill>
                    <a:schemeClr val="bg2">
                      <a:lumMod val="25000"/>
                    </a:schemeClr>
                  </a:solidFill>
                </a:ln>
                <a:effectLst>
                  <a:outerShdw blurRad="50800" dist="38100" algn="l" rotWithShape="0">
                    <a:prstClr val="black">
                      <a:alpha val="40000"/>
                    </a:prstClr>
                  </a:outerShdw>
                </a:effectLst>
              </a:rPr>
              <a:t>Mediación Curricular en Alfabetización Inicial</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2000"/>
                                        <p:tgtEl>
                                          <p:spTgt spid="3">
                                            <p:txEl>
                                              <p:pRg st="0" end="0"/>
                                            </p:txEl>
                                          </p:spTgt>
                                        </p:tgtEl>
                                      </p:cBhvr>
                                    </p:animEffect>
                                  </p:childTnLst>
                                </p:cTn>
                              </p:par>
                            </p:childTnLst>
                          </p:cTn>
                        </p:par>
                        <p:par>
                          <p:cTn id="13" fill="hold">
                            <p:stCondLst>
                              <p:cond delay="4000"/>
                            </p:stCondLst>
                            <p:childTnLst>
                              <p:par>
                                <p:cTn id="14" presetID="2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2000"/>
                                        <p:tgtEl>
                                          <p:spTgt spid="3">
                                            <p:txEl>
                                              <p:pRg st="1" end="1"/>
                                            </p:txEl>
                                          </p:spTgt>
                                        </p:tgtEl>
                                      </p:cBhvr>
                                    </p:animEffect>
                                  </p:childTnLst>
                                </p:cTn>
                              </p:par>
                            </p:childTnLst>
                          </p:cTn>
                        </p:par>
                        <p:par>
                          <p:cTn id="17" fill="hold">
                            <p:stCondLst>
                              <p:cond delay="6000"/>
                            </p:stCondLst>
                            <p:childTnLst>
                              <p:par>
                                <p:cTn id="18" presetID="22" presetClass="entr" presetSubtype="4"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2000"/>
                                        <p:tgtEl>
                                          <p:spTgt spid="3">
                                            <p:txEl>
                                              <p:pRg st="2" end="2"/>
                                            </p:txEl>
                                          </p:spTgt>
                                        </p:tgtEl>
                                      </p:cBhvr>
                                    </p:animEffect>
                                  </p:childTnLst>
                                </p:cTn>
                              </p:par>
                            </p:childTnLst>
                          </p:cTn>
                        </p:par>
                        <p:par>
                          <p:cTn id="21" fill="hold">
                            <p:stCondLst>
                              <p:cond delay="8000"/>
                            </p:stCondLst>
                            <p:childTnLst>
                              <p:par>
                                <p:cTn id="22" presetID="22" presetClass="entr" presetSubtype="4"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284" name="Group 132"/>
          <p:cNvGraphicFramePr>
            <a:graphicFrameLocks noGrp="1"/>
          </p:cNvGraphicFramePr>
          <p:nvPr>
            <p:ph/>
          </p:nvPr>
        </p:nvGraphicFramePr>
        <p:xfrm>
          <a:off x="457200" y="704850"/>
          <a:ext cx="8229600" cy="5619750"/>
        </p:xfrm>
        <a:graphic>
          <a:graphicData uri="http://schemas.openxmlformats.org/drawingml/2006/table">
            <a:tbl>
              <a:tblPr/>
              <a:tblGrid>
                <a:gridCol w="2603500"/>
                <a:gridCol w="2882900"/>
                <a:gridCol w="2743200"/>
              </a:tblGrid>
              <a:tr h="1035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bg1"/>
                          </a:solidFill>
                          <a:effectLst/>
                          <a:latin typeface="Calibri" pitchFamily="34" charset="0"/>
                          <a:cs typeface="Times New Roman" pitchFamily="18" charset="0"/>
                        </a:rPr>
                        <a:t>ACTIVIDADES</a:t>
                      </a:r>
                      <a:endParaRPr kumimoji="0" lang="es-ES" sz="2000" b="1" i="0" u="none" strike="noStrike" cap="none" normalizeH="0" baseline="0" dirty="0" smtClean="0">
                        <a:ln>
                          <a:noFill/>
                        </a:ln>
                        <a:solidFill>
                          <a:schemeClr val="bg1"/>
                        </a:solidFill>
                        <a:effectLst/>
                        <a:latin typeface="Calibri"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sz="2000" b="1" i="0" u="none" strike="noStrike" cap="none" normalizeH="0" baseline="0" dirty="0" smtClean="0">
                          <a:ln>
                            <a:noFill/>
                          </a:ln>
                          <a:solidFill>
                            <a:schemeClr val="bg1"/>
                          </a:solidFill>
                          <a:effectLst/>
                          <a:latin typeface="Calibri" pitchFamily="34" charset="0"/>
                          <a:cs typeface="Times New Roman" pitchFamily="18" charset="0"/>
                        </a:rPr>
                        <a:t>ASPECTOS A EVALUAR LECTURA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sz="2000" b="1" i="0" u="none" strike="noStrike" kern="1200" cap="none" normalizeH="0" baseline="0" dirty="0" smtClean="0">
                          <a:ln>
                            <a:noFill/>
                          </a:ln>
                          <a:solidFill>
                            <a:schemeClr val="bg1"/>
                          </a:solidFill>
                          <a:effectLst/>
                          <a:latin typeface="Calibri" pitchFamily="34" charset="0"/>
                          <a:ea typeface="+mn-ea"/>
                          <a:cs typeface="Times New Roman" pitchFamily="18" charset="0"/>
                        </a:rPr>
                        <a:t>ASPECTOS A EVALUAR EN SIST. DE ESCRITURA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584700">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s-ES" sz="2000" b="1"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sz="2000" b="1" i="0" u="none" strike="noStrike" cap="none" normalizeH="0" baseline="0" dirty="0" smtClean="0">
                          <a:ln>
                            <a:noFill/>
                          </a:ln>
                          <a:solidFill>
                            <a:schemeClr val="tx1"/>
                          </a:solidFill>
                          <a:effectLst/>
                          <a:latin typeface="Calibri" pitchFamily="34" charset="0"/>
                          <a:cs typeface="Times New Roman" pitchFamily="18" charset="0"/>
                        </a:rPr>
                        <a:t>Elaboración de cartas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s-ES" sz="2000" b="1"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sz="2000" b="1" i="0" u="none" strike="noStrike" cap="none" normalizeH="0" baseline="0" dirty="0" smtClean="0">
                          <a:ln>
                            <a:noFill/>
                          </a:ln>
                          <a:solidFill>
                            <a:schemeClr val="tx1"/>
                          </a:solidFill>
                          <a:effectLst/>
                          <a:latin typeface="Calibri" pitchFamily="34" charset="0"/>
                          <a:cs typeface="Times New Roman" pitchFamily="18" charset="0"/>
                        </a:rPr>
                        <a:t>- Lectura sin soporte    visual- Localizar información explicita- Identificar el uso de la información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just"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s-ES" sz="2000" b="1"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sz="2000" b="1" i="0" u="none" strike="noStrike" cap="none" normalizeH="0" baseline="0" dirty="0" smtClean="0">
                          <a:ln>
                            <a:noFill/>
                          </a:ln>
                          <a:solidFill>
                            <a:schemeClr val="tx1"/>
                          </a:solidFill>
                          <a:effectLst/>
                          <a:latin typeface="Calibri" pitchFamily="34" charset="0"/>
                          <a:cs typeface="Times New Roman" pitchFamily="18" charset="0"/>
                        </a:rPr>
                        <a:t>-Separa      convencionalmente </a:t>
                      </a:r>
                    </a:p>
                    <a:p>
                      <a:pPr marL="0" marR="0" lvl="0" indent="0" algn="just"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sz="2000" b="1" i="0" u="none" strike="noStrike" cap="none" normalizeH="0" baseline="0" dirty="0" smtClean="0">
                          <a:ln>
                            <a:noFill/>
                          </a:ln>
                          <a:solidFill>
                            <a:schemeClr val="tx1"/>
                          </a:solidFill>
                          <a:effectLst/>
                          <a:latin typeface="Calibri" pitchFamily="34" charset="0"/>
                          <a:cs typeface="Times New Roman" pitchFamily="18" charset="0"/>
                        </a:rPr>
                        <a:t>- tipo de letra</a:t>
                      </a:r>
                    </a:p>
                    <a:p>
                      <a:pPr marL="0" marR="0" lvl="0" indent="0" algn="just"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sz="2000" b="1" i="0" u="none" strike="noStrike" cap="none" normalizeH="0" baseline="0" dirty="0" smtClean="0">
                          <a:ln>
                            <a:noFill/>
                          </a:ln>
                          <a:solidFill>
                            <a:schemeClr val="tx1"/>
                          </a:solidFill>
                          <a:effectLst/>
                          <a:latin typeface="Calibri" pitchFamily="34" charset="0"/>
                          <a:cs typeface="Times New Roman" pitchFamily="18" charset="0"/>
                        </a:rPr>
                        <a:t>- estructura de la carta</a:t>
                      </a:r>
                    </a:p>
                    <a:p>
                      <a:pPr marL="0" marR="0" lvl="0" indent="0" algn="just"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sz="2000" b="1" i="0" u="none" strike="noStrike" cap="none" normalizeH="0" baseline="0" dirty="0" smtClean="0">
                          <a:ln>
                            <a:noFill/>
                          </a:ln>
                          <a:solidFill>
                            <a:schemeClr val="tx1"/>
                          </a:solidFill>
                          <a:effectLst/>
                          <a:latin typeface="Calibri" pitchFamily="34" charset="0"/>
                          <a:cs typeface="Times New Roman" pitchFamily="18" charset="0"/>
                        </a:rPr>
                        <a:t>- copia del texto</a:t>
                      </a: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sz="2000" b="1" i="0" u="none" strike="noStrike" cap="none" normalizeH="0" baseline="0" dirty="0" smtClean="0">
                          <a:ln>
                            <a:noFill/>
                          </a:ln>
                          <a:solidFill>
                            <a:schemeClr val="tx1"/>
                          </a:solidFill>
                          <a:effectLst/>
                          <a:latin typeface="Calibri" pitchFamily="34" charset="0"/>
                          <a:cs typeface="Times New Roman" pitchFamily="18" charset="0"/>
                        </a:rPr>
                        <a:t>uso de conectores </a:t>
                      </a:r>
                    </a:p>
                    <a:p>
                      <a:pPr marL="0" marR="0" lvl="0" indent="0" algn="just"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s-ES" sz="2000" b="1" i="0" u="none" strike="noStrike" cap="none" normalizeH="0" baseline="0" dirty="0" smtClean="0">
                        <a:ln>
                          <a:noFill/>
                        </a:ln>
                        <a:solidFill>
                          <a:schemeClr val="tx1"/>
                        </a:solidFill>
                        <a:effectLst/>
                        <a:latin typeface="Calibri"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284"/>
                                        </p:tgtEl>
                                        <p:attrNameLst>
                                          <p:attrName>style.visibility</p:attrName>
                                        </p:attrNameLst>
                                      </p:cBhvr>
                                      <p:to>
                                        <p:strVal val="visible"/>
                                      </p:to>
                                    </p:set>
                                    <p:animEffect transition="in" filter="fade">
                                      <p:cBhvr>
                                        <p:cTn id="7" dur="2000"/>
                                        <p:tgtEl>
                                          <p:spTgt spid="49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pPr algn="ctr">
              <a:defRPr/>
            </a:pPr>
            <a:r>
              <a:rPr lang="es-ES" sz="4400" b="1" dirty="0" smtClean="0">
                <a:ln>
                  <a:solidFill>
                    <a:schemeClr val="bg2">
                      <a:lumMod val="25000"/>
                    </a:schemeClr>
                  </a:solidFill>
                </a:ln>
                <a:solidFill>
                  <a:srgbClr val="4DE1EA"/>
                </a:solidFill>
                <a:effectLst>
                  <a:outerShdw blurRad="38100" dist="38100" dir="2700000" algn="tl">
                    <a:srgbClr val="C0C0C0"/>
                  </a:outerShdw>
                </a:effectLst>
              </a:rPr>
              <a:t>LISTADO:  </a:t>
            </a:r>
            <a:br>
              <a:rPr lang="es-ES" sz="4400" b="1" dirty="0" smtClean="0">
                <a:ln>
                  <a:solidFill>
                    <a:schemeClr val="bg2">
                      <a:lumMod val="25000"/>
                    </a:schemeClr>
                  </a:solidFill>
                </a:ln>
                <a:solidFill>
                  <a:srgbClr val="4DE1EA"/>
                </a:solidFill>
                <a:effectLst>
                  <a:outerShdw blurRad="38100" dist="38100" dir="2700000" algn="tl">
                    <a:srgbClr val="C0C0C0"/>
                  </a:outerShdw>
                </a:effectLst>
              </a:rPr>
            </a:br>
            <a:r>
              <a:rPr lang="es-ES" sz="4400" b="1" dirty="0" smtClean="0">
                <a:ln>
                  <a:solidFill>
                    <a:schemeClr val="bg2">
                      <a:lumMod val="25000"/>
                    </a:schemeClr>
                  </a:solidFill>
                </a:ln>
                <a:solidFill>
                  <a:srgbClr val="4DE1EA"/>
                </a:solidFill>
                <a:effectLst>
                  <a:outerShdw blurRad="38100" dist="38100" dir="2700000" algn="tl">
                    <a:srgbClr val="C0C0C0"/>
                  </a:outerShdw>
                </a:effectLst>
              </a:rPr>
              <a:t>  “LISTADO DE AUTORIZACIONES”</a:t>
            </a:r>
            <a:r>
              <a:rPr lang="es-ES" sz="4600" dirty="0" smtClean="0">
                <a:ln>
                  <a:solidFill>
                    <a:schemeClr val="bg2">
                      <a:lumMod val="25000"/>
                    </a:schemeClr>
                  </a:solidFill>
                </a:ln>
              </a:rPr>
              <a:t> </a:t>
            </a:r>
          </a:p>
        </p:txBody>
      </p:sp>
      <p:sp>
        <p:nvSpPr>
          <p:cNvPr id="26626" name="Rectangle 3"/>
          <p:cNvSpPr>
            <a:spLocks noGrp="1"/>
          </p:cNvSpPr>
          <p:nvPr>
            <p:ph type="body" idx="1"/>
          </p:nvPr>
        </p:nvSpPr>
        <p:spPr/>
        <p:txBody>
          <a:bodyPr/>
          <a:lstStyle/>
          <a:p>
            <a:pPr lvl="2"/>
            <a:r>
              <a:rPr lang="es-ES" sz="2400" b="1" smtClean="0">
                <a:latin typeface="Calibri" pitchFamily="34" charset="0"/>
              </a:rPr>
              <a:t>Lectura selectiva (en grupos de 3 o 4) a través de indicadores que permitan clasificarlas (separarlas) (inferencias, anticipaciones).</a:t>
            </a:r>
          </a:p>
          <a:p>
            <a:pPr lvl="2"/>
            <a:r>
              <a:rPr lang="es-ES" sz="2400" b="1" smtClean="0">
                <a:latin typeface="Calibri" pitchFamily="34" charset="0"/>
              </a:rPr>
              <a:t>Ordenarlas según apellido de cada uno.</a:t>
            </a:r>
          </a:p>
          <a:p>
            <a:pPr lvl="2"/>
            <a:r>
              <a:rPr lang="es-ES" sz="2400" b="1" smtClean="0">
                <a:latin typeface="Calibri" pitchFamily="34" charset="0"/>
              </a:rPr>
              <a:t>Elaborar listas de las fichas faltantes.</a:t>
            </a:r>
          </a:p>
          <a:p>
            <a:pPr lvl="2"/>
            <a:r>
              <a:rPr lang="es-ES" sz="2400" b="1" smtClean="0">
                <a:latin typeface="Calibri" pitchFamily="34" charset="0"/>
              </a:rPr>
              <a:t>Elaborar listado especificando cantidad de alumnos, fichas faltantes en cada categoría.</a:t>
            </a:r>
          </a:p>
          <a:p>
            <a:pPr lvl="2"/>
            <a:r>
              <a:rPr lang="es-ES" sz="2400" b="1" smtClean="0">
                <a:latin typeface="Calibri" pitchFamily="34" charset="0"/>
              </a:rPr>
              <a:t>Reescritura solicitando lo faltante.</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a:lstStyle/>
          <a:p>
            <a:pPr algn="ctr">
              <a:defRPr/>
            </a:pPr>
            <a:r>
              <a:rPr lang="es-ES" sz="4400" b="1" dirty="0" smtClean="0">
                <a:ln>
                  <a:solidFill>
                    <a:schemeClr val="bg2">
                      <a:lumMod val="25000"/>
                    </a:schemeClr>
                  </a:solidFill>
                </a:ln>
                <a:solidFill>
                  <a:srgbClr val="4DE1EA"/>
                </a:solidFill>
                <a:effectLst>
                  <a:outerShdw blurRad="38100" dist="38100" dir="2700000" algn="tl">
                    <a:srgbClr val="C0C0C0"/>
                  </a:outerShdw>
                </a:effectLst>
              </a:rPr>
              <a:t>LISTADO:  </a:t>
            </a:r>
            <a:br>
              <a:rPr lang="es-ES" sz="4400" b="1" dirty="0" smtClean="0">
                <a:ln>
                  <a:solidFill>
                    <a:schemeClr val="bg2">
                      <a:lumMod val="25000"/>
                    </a:schemeClr>
                  </a:solidFill>
                </a:ln>
                <a:solidFill>
                  <a:srgbClr val="4DE1EA"/>
                </a:solidFill>
                <a:effectLst>
                  <a:outerShdw blurRad="38100" dist="38100" dir="2700000" algn="tl">
                    <a:srgbClr val="C0C0C0"/>
                  </a:outerShdw>
                </a:effectLst>
              </a:rPr>
            </a:br>
            <a:r>
              <a:rPr lang="es-ES" sz="4400" b="1" dirty="0" smtClean="0">
                <a:ln>
                  <a:solidFill>
                    <a:schemeClr val="bg2">
                      <a:lumMod val="25000"/>
                    </a:schemeClr>
                  </a:solidFill>
                </a:ln>
                <a:solidFill>
                  <a:srgbClr val="4DE1EA"/>
                </a:solidFill>
                <a:effectLst>
                  <a:outerShdw blurRad="38100" dist="38100" dir="2700000" algn="tl">
                    <a:srgbClr val="C0C0C0"/>
                  </a:outerShdw>
                </a:effectLst>
              </a:rPr>
              <a:t>  “PAUTAS DE CONVIVENCIA”</a:t>
            </a:r>
            <a:r>
              <a:rPr lang="es-ES" sz="4600" dirty="0" smtClean="0">
                <a:ln>
                  <a:solidFill>
                    <a:schemeClr val="bg2">
                      <a:lumMod val="25000"/>
                    </a:schemeClr>
                  </a:solidFill>
                </a:ln>
              </a:rPr>
              <a:t> </a:t>
            </a:r>
          </a:p>
        </p:txBody>
      </p:sp>
      <p:sp>
        <p:nvSpPr>
          <p:cNvPr id="27650" name="Rectangle 3"/>
          <p:cNvSpPr>
            <a:spLocks noGrp="1"/>
          </p:cNvSpPr>
          <p:nvPr>
            <p:ph type="body" idx="1"/>
          </p:nvPr>
        </p:nvSpPr>
        <p:spPr>
          <a:xfrm>
            <a:off x="468313" y="1844675"/>
            <a:ext cx="8229600" cy="4389438"/>
          </a:xfrm>
        </p:spPr>
        <p:txBody>
          <a:bodyPr/>
          <a:lstStyle/>
          <a:p>
            <a:pPr lvl="2"/>
            <a:endParaRPr lang="es-ES" sz="2400" b="1" smtClean="0">
              <a:latin typeface="Calibri" pitchFamily="34" charset="0"/>
            </a:endParaRPr>
          </a:p>
          <a:p>
            <a:pPr lvl="2"/>
            <a:r>
              <a:rPr lang="es-ES" sz="2400" b="1" smtClean="0">
                <a:latin typeface="Calibri" pitchFamily="34" charset="0"/>
              </a:rPr>
              <a:t>Dictado por parte de los alumnos a la docente sobre las pautas consideradas necesarias.</a:t>
            </a:r>
          </a:p>
          <a:p>
            <a:pPr lvl="2"/>
            <a:r>
              <a:rPr lang="es-ES" sz="2400" b="1" smtClean="0">
                <a:latin typeface="Calibri" pitchFamily="34" charset="0"/>
              </a:rPr>
              <a:t>Releer para verificar lo comprendido.</a:t>
            </a:r>
          </a:p>
          <a:p>
            <a:pPr lvl="2"/>
            <a:r>
              <a:rPr lang="es-ES" sz="2400" b="1" smtClean="0">
                <a:latin typeface="Calibri" pitchFamily="34" charset="0"/>
              </a:rPr>
              <a:t>Comentar las pautas ya realizadas.</a:t>
            </a:r>
          </a:p>
          <a:p>
            <a:pPr lvl="2"/>
            <a:r>
              <a:rPr lang="es-ES" sz="2400" b="1" smtClean="0">
                <a:latin typeface="Calibri" pitchFamily="34" charset="0"/>
              </a:rPr>
              <a:t>Acordar la forma (letra, como listado, como ítems etc.) que debería adoptar las pautas de convivencia.</a:t>
            </a:r>
          </a:p>
          <a:p>
            <a:pPr lvl="2"/>
            <a:r>
              <a:rPr lang="es-ES" sz="2400" b="1" smtClean="0">
                <a:latin typeface="Calibri" pitchFamily="34" charset="0"/>
              </a:rPr>
              <a:t>Modelo elaborado por todos para ser copiado posteriormente.</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44" name="Group 20"/>
          <p:cNvGraphicFramePr>
            <a:graphicFrameLocks noGrp="1"/>
          </p:cNvGraphicFramePr>
          <p:nvPr/>
        </p:nvGraphicFramePr>
        <p:xfrm>
          <a:off x="642938" y="487363"/>
          <a:ext cx="8001000" cy="6181725"/>
        </p:xfrm>
        <a:graphic>
          <a:graphicData uri="http://schemas.openxmlformats.org/drawingml/2006/table">
            <a:tbl>
              <a:tblPr/>
              <a:tblGrid>
                <a:gridCol w="2416175"/>
                <a:gridCol w="2695575"/>
                <a:gridCol w="2889250"/>
              </a:tblGrid>
              <a:tr h="661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rgbClr val="FFFFFF"/>
                          </a:solidFill>
                          <a:effectLst/>
                          <a:latin typeface="Calibri" pitchFamily="34" charset="0"/>
                        </a:rPr>
                        <a:t>ACTIVIDADES</a:t>
                      </a:r>
                      <a:endParaRPr kumimoji="0" lang="es-ES" sz="2000" b="1"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rgbClr val="FFFFFF"/>
                          </a:solidFill>
                          <a:effectLst/>
                          <a:latin typeface="Calibri" pitchFamily="34" charset="0"/>
                        </a:rPr>
                        <a:t>QUEHACERES DEL LECTOR</a:t>
                      </a:r>
                      <a:endParaRPr kumimoji="0" lang="es-ES" sz="2000" b="1"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rgbClr val="FFFFFF"/>
                          </a:solidFill>
                          <a:effectLst/>
                          <a:latin typeface="Calibri" pitchFamily="34" charset="0"/>
                        </a:rPr>
                        <a:t>QUEHACERES DEL ESCRITOR</a:t>
                      </a:r>
                      <a:endParaRPr kumimoji="0" lang="es-ES" sz="2000" b="1"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157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dirty="0" smtClean="0">
                          <a:ln>
                            <a:noFill/>
                          </a:ln>
                          <a:solidFill>
                            <a:srgbClr val="000000"/>
                          </a:solidFill>
                          <a:effectLst/>
                          <a:latin typeface="Calibri" pitchFamily="34" charset="0"/>
                        </a:rPr>
                        <a:t>Listado: Control y conteo de autorizaciones, fichas medicas y DNI. </a:t>
                      </a:r>
                      <a:endParaRPr kumimoji="0" lang="es-ES"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800" b="1" i="0" u="none" strike="noStrike" cap="none" normalizeH="0" baseline="0" dirty="0" smtClean="0">
                          <a:ln>
                            <a:noFill/>
                          </a:ln>
                          <a:solidFill>
                            <a:srgbClr val="000000"/>
                          </a:solidFill>
                          <a:effectLst/>
                          <a:latin typeface="Calibri" pitchFamily="34" charset="0"/>
                        </a:rPr>
                        <a:t>Lectura selectiva (en grupos de tres o cuatro) a través de indicadores que permitan clasificarlas (separarlas, inferencias, anticipaciones)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800" b="1" i="0" u="none" strike="noStrike" cap="none" normalizeH="0" baseline="0" dirty="0" smtClean="0">
                          <a:ln>
                            <a:noFill/>
                          </a:ln>
                          <a:solidFill>
                            <a:srgbClr val="000000"/>
                          </a:solidFill>
                          <a:effectLst/>
                          <a:latin typeface="Calibri" pitchFamily="34" charset="0"/>
                        </a:rPr>
                        <a:t>Reordenarlas según apellido de cada alumno. </a:t>
                      </a:r>
                      <a:endParaRPr kumimoji="0" lang="es-ES"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MX" sz="1800" b="1" i="0" u="none" strike="noStrike" cap="none" normalizeH="0" baseline="0" dirty="0" smtClean="0">
                          <a:ln>
                            <a:noFill/>
                          </a:ln>
                          <a:solidFill>
                            <a:srgbClr val="000000"/>
                          </a:solidFill>
                          <a:effectLst/>
                          <a:latin typeface="Calibri" pitchFamily="34" charset="0"/>
                        </a:rPr>
                        <a:t>Elaborar lista de la fichas faltantes.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MX" sz="1800" b="1" i="0" u="none" strike="noStrike" cap="none" normalizeH="0" baseline="0" dirty="0" smtClean="0">
                          <a:ln>
                            <a:noFill/>
                          </a:ln>
                          <a:solidFill>
                            <a:srgbClr val="000000"/>
                          </a:solidFill>
                          <a:effectLst/>
                          <a:latin typeface="Calibri" pitchFamily="34" charset="0"/>
                        </a:rPr>
                        <a:t>Elaborar listado especificando cantidad de alumnos, fichas faltantes en cada categoría.</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MX" sz="1800" b="1" i="0" u="none" strike="noStrike" cap="none" normalizeH="0" baseline="0" dirty="0" smtClean="0">
                          <a:ln>
                            <a:noFill/>
                          </a:ln>
                          <a:solidFill>
                            <a:srgbClr val="000000"/>
                          </a:solidFill>
                          <a:effectLst/>
                          <a:latin typeface="Calibri" pitchFamily="34" charset="0"/>
                        </a:rPr>
                        <a:t>Reescritura solicitando lo faltante. </a:t>
                      </a:r>
                      <a:endParaRPr kumimoji="0" lang="es-ES"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194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dirty="0" smtClean="0">
                          <a:ln>
                            <a:noFill/>
                          </a:ln>
                          <a:solidFill>
                            <a:srgbClr val="000000"/>
                          </a:solidFill>
                          <a:effectLst/>
                          <a:latin typeface="Calibri" pitchFamily="34" charset="0"/>
                        </a:rPr>
                        <a:t>Listado: Elaboración de pautas de convivencia para antes, durante y después del viaje. </a:t>
                      </a:r>
                      <a:endParaRPr kumimoji="0" lang="es-ES"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800" b="1" i="0" u="none" strike="noStrike" cap="none" normalizeH="0" baseline="0" dirty="0" smtClean="0">
                          <a:ln>
                            <a:noFill/>
                          </a:ln>
                          <a:solidFill>
                            <a:srgbClr val="000000"/>
                          </a:solidFill>
                          <a:effectLst/>
                          <a:latin typeface="Calibri" pitchFamily="34" charset="0"/>
                        </a:rPr>
                        <a:t>Releer para verificar lo comprendido.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800" b="1" i="0" u="none" strike="noStrike" cap="none" normalizeH="0" baseline="0" dirty="0" smtClean="0">
                          <a:ln>
                            <a:noFill/>
                          </a:ln>
                          <a:solidFill>
                            <a:srgbClr val="000000"/>
                          </a:solidFill>
                          <a:effectLst/>
                          <a:latin typeface="Calibri" pitchFamily="34" charset="0"/>
                        </a:rPr>
                        <a:t>Comentar las pautas ya realizadas.</a:t>
                      </a:r>
                      <a:endParaRPr kumimoji="0" lang="es-ES"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MX" sz="1800" b="1" i="0" u="none" strike="noStrike" cap="none" normalizeH="0" baseline="0" dirty="0" smtClean="0">
                          <a:ln>
                            <a:noFill/>
                          </a:ln>
                          <a:solidFill>
                            <a:srgbClr val="000000"/>
                          </a:solidFill>
                          <a:effectLst/>
                          <a:latin typeface="Calibri" pitchFamily="34" charset="0"/>
                        </a:rPr>
                        <a:t>Dictado por parte de los alumnos a la docente sobre las pautas necesarias .</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MX" sz="1800" b="1" i="0" u="none" strike="noStrike" cap="none" normalizeH="0" baseline="0" dirty="0" smtClean="0">
                          <a:ln>
                            <a:noFill/>
                          </a:ln>
                          <a:solidFill>
                            <a:srgbClr val="000000"/>
                          </a:solidFill>
                          <a:effectLst/>
                          <a:latin typeface="Calibri" pitchFamily="34" charset="0"/>
                        </a:rPr>
                        <a:t>Acordar la forma ( letra, como listado, como ítems, etc.) que debería adoptar las pautas de convivencia.</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MX" sz="1800" b="1" i="0" u="none" strike="noStrike" cap="none" normalizeH="0" baseline="0" dirty="0" smtClean="0">
                          <a:ln>
                            <a:noFill/>
                          </a:ln>
                          <a:solidFill>
                            <a:srgbClr val="000000"/>
                          </a:solidFill>
                          <a:effectLst/>
                          <a:latin typeface="Calibri" pitchFamily="34" charset="0"/>
                        </a:rPr>
                        <a:t>Modelo elaborado por todos para ser copiado posteriormente. </a:t>
                      </a:r>
                      <a:endParaRPr kumimoji="0" lang="es-ES"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44"/>
                                        </p:tgtEl>
                                        <p:attrNameLst>
                                          <p:attrName>style.visibility</p:attrName>
                                        </p:attrNameLst>
                                      </p:cBhvr>
                                      <p:to>
                                        <p:strVal val="visible"/>
                                      </p:to>
                                    </p:set>
                                    <p:animEffect transition="in" filter="fade">
                                      <p:cBhvr>
                                        <p:cTn id="7" dur="2000"/>
                                        <p:tgtEl>
                                          <p:spTgt spid="26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2" name="Group 22"/>
          <p:cNvGraphicFramePr>
            <a:graphicFrameLocks noGrp="1"/>
          </p:cNvGraphicFramePr>
          <p:nvPr>
            <p:ph/>
          </p:nvPr>
        </p:nvGraphicFramePr>
        <p:xfrm>
          <a:off x="457200" y="704850"/>
          <a:ext cx="8229600" cy="5619750"/>
        </p:xfrm>
        <a:graphic>
          <a:graphicData uri="http://schemas.openxmlformats.org/drawingml/2006/table">
            <a:tbl>
              <a:tblPr/>
              <a:tblGrid>
                <a:gridCol w="2603500"/>
                <a:gridCol w="2882900"/>
                <a:gridCol w="2743200"/>
              </a:tblGrid>
              <a:tr h="1035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200" b="1" i="0" u="none" strike="noStrike" cap="none" normalizeH="0" baseline="0" dirty="0" smtClean="0">
                        <a:ln>
                          <a:noFill/>
                        </a:ln>
                        <a:solidFill>
                          <a:schemeClr val="bg1"/>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bg1"/>
                          </a:solidFill>
                          <a:effectLst/>
                          <a:latin typeface="Calibri" pitchFamily="34" charset="0"/>
                          <a:cs typeface="Times New Roman" pitchFamily="18" charset="0"/>
                        </a:rPr>
                        <a:t>ACTIVIDADES</a:t>
                      </a:r>
                      <a:endParaRPr kumimoji="0" lang="es-ES" sz="2000" b="1" i="0" u="none" strike="noStrike" cap="none" normalizeH="0" baseline="0" dirty="0" smtClean="0">
                        <a:ln>
                          <a:noFill/>
                        </a:ln>
                        <a:solidFill>
                          <a:schemeClr val="bg1"/>
                        </a:solidFill>
                        <a:effectLst/>
                        <a:latin typeface="Calibri"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s-ES" sz="900" b="1" i="0" u="none" strike="noStrike" cap="none" normalizeH="0" baseline="0" dirty="0" smtClean="0">
                        <a:ln>
                          <a:noFill/>
                        </a:ln>
                        <a:solidFill>
                          <a:schemeClr val="bg1"/>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sz="2000" b="1" i="0" u="none" strike="noStrike" cap="none" normalizeH="0" baseline="0" dirty="0" smtClean="0">
                          <a:ln>
                            <a:noFill/>
                          </a:ln>
                          <a:solidFill>
                            <a:schemeClr val="bg1"/>
                          </a:solidFill>
                          <a:effectLst/>
                          <a:latin typeface="Calibri" pitchFamily="34" charset="0"/>
                          <a:cs typeface="Times New Roman" pitchFamily="18" charset="0"/>
                        </a:rPr>
                        <a:t>ASPECTOS A EVALUAR LECTURA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s-ES" sz="800" b="1" i="0" u="none" strike="noStrike" kern="1200" cap="none" normalizeH="0" baseline="0" dirty="0" smtClean="0">
                        <a:ln>
                          <a:noFill/>
                        </a:ln>
                        <a:solidFill>
                          <a:schemeClr val="bg1"/>
                        </a:solidFill>
                        <a:effectLst/>
                        <a:latin typeface="Calibri" pitchFamily="34" charset="0"/>
                        <a:ea typeface="+mn-ea"/>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sz="2000" b="1" i="0" u="none" strike="noStrike" kern="1200" cap="none" normalizeH="0" baseline="0" dirty="0" smtClean="0">
                          <a:ln>
                            <a:noFill/>
                          </a:ln>
                          <a:solidFill>
                            <a:schemeClr val="bg1"/>
                          </a:solidFill>
                          <a:effectLst/>
                          <a:latin typeface="Calibri" pitchFamily="34" charset="0"/>
                          <a:ea typeface="+mn-ea"/>
                          <a:cs typeface="Times New Roman" pitchFamily="18" charset="0"/>
                        </a:rPr>
                        <a:t>ASPECTOS A EVALUAR EN SIST. DE ESCRITURA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584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1" i="0" u="none" strike="noStrike" kern="1200" cap="none" normalizeH="0" baseline="0" dirty="0" smtClean="0">
                        <a:ln>
                          <a:noFill/>
                        </a:ln>
                        <a:solidFill>
                          <a:srgbClr val="000000"/>
                        </a:solidFill>
                        <a:effectLst/>
                        <a:latin typeface="Calibri"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1" i="0" u="none" strike="noStrike" kern="1200" cap="none" normalizeH="0" baseline="0" dirty="0" smtClean="0">
                        <a:ln>
                          <a:noFill/>
                        </a:ln>
                        <a:solidFill>
                          <a:srgbClr val="000000"/>
                        </a:solidFill>
                        <a:effectLst/>
                        <a:latin typeface="Calibri"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1" i="0" u="none" strike="noStrike" kern="1200" cap="none" normalizeH="0" baseline="0" dirty="0" smtClean="0">
                        <a:ln>
                          <a:noFill/>
                        </a:ln>
                        <a:solidFill>
                          <a:srgbClr val="000000"/>
                        </a:solidFill>
                        <a:effectLst/>
                        <a:latin typeface="Calibri"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kern="1200" cap="none" normalizeH="0" baseline="0" dirty="0" smtClean="0">
                          <a:ln>
                            <a:noFill/>
                          </a:ln>
                          <a:solidFill>
                            <a:srgbClr val="000000"/>
                          </a:solidFill>
                          <a:effectLst/>
                          <a:latin typeface="Calibri" pitchFamily="34" charset="0"/>
                          <a:ea typeface="+mn-ea"/>
                          <a:cs typeface="+mn-cs"/>
                        </a:rPr>
                        <a:t>Elaboración de listados de autorización y pautas.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1" i="0" u="none" strike="noStrike" kern="1200" cap="none" normalizeH="0" baseline="0" dirty="0" smtClean="0">
                        <a:ln>
                          <a:noFill/>
                        </a:ln>
                        <a:solidFill>
                          <a:srgbClr val="000000"/>
                        </a:solidFill>
                        <a:effectLst/>
                        <a:latin typeface="Calibri"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1" i="0" u="none" strike="noStrike" kern="1200" cap="none" normalizeH="0" baseline="0" dirty="0" smtClean="0">
                        <a:ln>
                          <a:noFill/>
                        </a:ln>
                        <a:solidFill>
                          <a:srgbClr val="000000"/>
                        </a:solidFill>
                        <a:effectLst/>
                        <a:latin typeface="Calibri"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1" i="0" u="none" strike="noStrike" kern="1200" cap="none" normalizeH="0" baseline="0" dirty="0" smtClean="0">
                        <a:ln>
                          <a:noFill/>
                        </a:ln>
                        <a:solidFill>
                          <a:srgbClr val="000000"/>
                        </a:solidFill>
                        <a:effectLst/>
                        <a:latin typeface="Calibri" pitchFamily="34" charset="0"/>
                        <a:ea typeface="+mn-ea"/>
                        <a:cs typeface="+mn-cs"/>
                      </a:endParaRPr>
                    </a:p>
                    <a:p>
                      <a:r>
                        <a:rPr kumimoji="0" lang="es-ES" sz="1800" b="1" i="0" u="none" strike="noStrike" kern="1200" cap="none" normalizeH="0" baseline="0" dirty="0" smtClean="0">
                          <a:ln>
                            <a:noFill/>
                          </a:ln>
                          <a:solidFill>
                            <a:srgbClr val="000000"/>
                          </a:solidFill>
                          <a:effectLst/>
                          <a:latin typeface="Calibri" pitchFamily="34" charset="0"/>
                          <a:ea typeface="+mn-ea"/>
                          <a:cs typeface="+mn-cs"/>
                        </a:rPr>
                        <a:t> identificación de palabras</a:t>
                      </a:r>
                      <a:endParaRPr kumimoji="0" lang="es-AR" sz="1800" b="1" i="0" u="none" strike="noStrike" kern="1200" cap="none" normalizeH="0" baseline="0" dirty="0" smtClean="0">
                        <a:ln>
                          <a:noFill/>
                        </a:ln>
                        <a:solidFill>
                          <a:srgbClr val="000000"/>
                        </a:solidFill>
                        <a:effectLst/>
                        <a:latin typeface="Calibri" pitchFamily="34" charset="0"/>
                        <a:ea typeface="+mn-ea"/>
                        <a:cs typeface="+mn-cs"/>
                      </a:endParaRPr>
                    </a:p>
                    <a:p>
                      <a:r>
                        <a:rPr kumimoji="0" lang="es-ES" sz="1800" b="1" i="0" u="none" strike="noStrike" kern="1200" cap="none" normalizeH="0" baseline="0" dirty="0" smtClean="0">
                          <a:ln>
                            <a:noFill/>
                          </a:ln>
                          <a:solidFill>
                            <a:srgbClr val="000000"/>
                          </a:solidFill>
                          <a:effectLst/>
                          <a:latin typeface="Calibri" pitchFamily="34" charset="0"/>
                          <a:ea typeface="+mn-ea"/>
                          <a:cs typeface="+mn-cs"/>
                        </a:rPr>
                        <a:t>-reconocimiento del modelo</a:t>
                      </a:r>
                      <a:endParaRPr kumimoji="0" lang="es-AR" sz="1800" b="1" i="0" u="none" strike="noStrike" kern="1200" cap="none" normalizeH="0" baseline="0" dirty="0" smtClean="0">
                        <a:ln>
                          <a:noFill/>
                        </a:ln>
                        <a:solidFill>
                          <a:srgbClr val="000000"/>
                        </a:solidFill>
                        <a:effectLst/>
                        <a:latin typeface="Calibri" pitchFamily="34" charset="0"/>
                        <a:ea typeface="+mn-ea"/>
                        <a:cs typeface="+mn-cs"/>
                      </a:endParaRPr>
                    </a:p>
                    <a:p>
                      <a:r>
                        <a:rPr kumimoji="0" lang="es-ES" sz="1800" b="1" i="0" u="none" strike="noStrike" kern="1200" cap="none" normalizeH="0" baseline="0" dirty="0" smtClean="0">
                          <a:ln>
                            <a:noFill/>
                          </a:ln>
                          <a:solidFill>
                            <a:srgbClr val="000000"/>
                          </a:solidFill>
                          <a:effectLst/>
                          <a:latin typeface="Calibri" pitchFamily="34" charset="0"/>
                          <a:ea typeface="+mn-ea"/>
                          <a:cs typeface="+mn-cs"/>
                        </a:rPr>
                        <a:t>.- lectura sin soporte visual</a:t>
                      </a:r>
                      <a:endParaRPr kumimoji="0" lang="es-AR" sz="1800" b="1" i="0" u="none" strike="noStrike" kern="1200" cap="none" normalizeH="0" baseline="0" dirty="0" smtClean="0">
                        <a:ln>
                          <a:noFill/>
                        </a:ln>
                        <a:solidFill>
                          <a:srgbClr val="000000"/>
                        </a:solidFill>
                        <a:effectLst/>
                        <a:latin typeface="Calibri" pitchFamily="34" charset="0"/>
                        <a:ea typeface="+mn-ea"/>
                        <a:cs typeface="+mn-cs"/>
                      </a:endParaRPr>
                    </a:p>
                    <a:p>
                      <a:r>
                        <a:rPr kumimoji="0" lang="es-ES" sz="1800" b="1" i="0" u="none" strike="noStrike" kern="1200" cap="none" normalizeH="0" baseline="0" dirty="0" smtClean="0">
                          <a:ln>
                            <a:noFill/>
                          </a:ln>
                          <a:solidFill>
                            <a:srgbClr val="000000"/>
                          </a:solidFill>
                          <a:effectLst/>
                          <a:latin typeface="Calibri" pitchFamily="34" charset="0"/>
                          <a:ea typeface="+mn-ea"/>
                          <a:cs typeface="+mn-cs"/>
                        </a:rPr>
                        <a:t>- reconocimiento del orden de las letras</a:t>
                      </a:r>
                      <a:endParaRPr kumimoji="0" lang="es-AR" sz="1800" b="1" i="0" u="none" strike="noStrike" kern="1200" cap="none" normalizeH="0" baseline="0" dirty="0" smtClean="0">
                        <a:ln>
                          <a:noFill/>
                        </a:ln>
                        <a:solidFill>
                          <a:srgbClr val="000000"/>
                        </a:solidFill>
                        <a:effectLst/>
                        <a:latin typeface="Calibri" pitchFamily="34" charset="0"/>
                        <a:ea typeface="+mn-ea"/>
                        <a:cs typeface="+mn-cs"/>
                      </a:endParaRPr>
                    </a:p>
                    <a:p>
                      <a:r>
                        <a:rPr kumimoji="0" lang="es-ES" sz="1800" b="1" i="0" u="none" strike="noStrike" kern="1200" cap="none" normalizeH="0" baseline="0" dirty="0" smtClean="0">
                          <a:ln>
                            <a:noFill/>
                          </a:ln>
                          <a:solidFill>
                            <a:srgbClr val="000000"/>
                          </a:solidFill>
                          <a:effectLst/>
                          <a:latin typeface="Calibri" pitchFamily="34" charset="0"/>
                          <a:ea typeface="+mn-ea"/>
                          <a:cs typeface="+mn-cs"/>
                        </a:rPr>
                        <a:t>- localizar información explicita</a:t>
                      </a:r>
                      <a:endParaRPr kumimoji="0" lang="es-AR" sz="1800" b="1" i="0" u="none" strike="noStrike" kern="1200" cap="none" normalizeH="0" baseline="0" dirty="0" smtClean="0">
                        <a:ln>
                          <a:noFill/>
                        </a:ln>
                        <a:solidFill>
                          <a:srgbClr val="000000"/>
                        </a:solidFill>
                        <a:effectLst/>
                        <a:latin typeface="Calibri" pitchFamily="34" charset="0"/>
                        <a:ea typeface="+mn-ea"/>
                        <a:cs typeface="+mn-cs"/>
                      </a:endParaRPr>
                    </a:p>
                    <a:p>
                      <a:r>
                        <a:rPr kumimoji="0" lang="es-ES" sz="1800" b="1" i="0" u="none" strike="noStrike" kern="1200" cap="none" normalizeH="0" baseline="0" dirty="0" smtClean="0">
                          <a:ln>
                            <a:noFill/>
                          </a:ln>
                          <a:solidFill>
                            <a:srgbClr val="000000"/>
                          </a:solidFill>
                          <a:effectLst/>
                          <a:latin typeface="Calibri" pitchFamily="34" charset="0"/>
                          <a:ea typeface="+mn-ea"/>
                          <a:cs typeface="+mn-cs"/>
                        </a:rPr>
                        <a:t>- efectuar inferencias</a:t>
                      </a:r>
                      <a:endParaRPr kumimoji="0" lang="es-AR" sz="1800" b="1" i="0" u="none" strike="noStrike" kern="1200" cap="none" normalizeH="0" baseline="0" dirty="0" smtClean="0">
                        <a:ln>
                          <a:noFill/>
                        </a:ln>
                        <a:solidFill>
                          <a:srgbClr val="000000"/>
                        </a:solidFill>
                        <a:effectLst/>
                        <a:latin typeface="Calibri" pitchFamily="34" charset="0"/>
                        <a:ea typeface="+mn-ea"/>
                        <a:cs typeface="+mn-cs"/>
                      </a:endParaRPr>
                    </a:p>
                    <a:p>
                      <a:r>
                        <a:rPr kumimoji="0" lang="es-ES" sz="1800" b="1" i="0" u="none" strike="noStrike" kern="1200" cap="none" normalizeH="0" baseline="0" dirty="0" smtClean="0">
                          <a:ln>
                            <a:noFill/>
                          </a:ln>
                          <a:solidFill>
                            <a:srgbClr val="000000"/>
                          </a:solidFill>
                          <a:effectLst/>
                          <a:latin typeface="Calibri" pitchFamily="34" charset="0"/>
                          <a:ea typeface="+mn-ea"/>
                          <a:cs typeface="+mn-cs"/>
                        </a:rPr>
                        <a:t>- inclusión de parte de la información solicitada</a:t>
                      </a:r>
                      <a:endParaRPr kumimoji="0" lang="es-AR" sz="1800" b="1" i="0" u="none" strike="noStrike" kern="1200" cap="none" normalizeH="0" baseline="0" dirty="0" smtClean="0">
                        <a:ln>
                          <a:noFill/>
                        </a:ln>
                        <a:solidFill>
                          <a:srgbClr val="000000"/>
                        </a:solidFill>
                        <a:effectLst/>
                        <a:latin typeface="Calibri"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1" i="0" u="none" strike="noStrike" kern="1200" cap="none" normalizeH="0" baseline="0" dirty="0" smtClean="0">
                        <a:ln>
                          <a:noFill/>
                        </a:ln>
                        <a:solidFill>
                          <a:srgbClr val="000000"/>
                        </a:solidFill>
                        <a:effectLst/>
                        <a:latin typeface="Calibri" pitchFamily="34" charset="0"/>
                        <a:ea typeface="+mn-ea"/>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1" i="0" u="none" strike="noStrike" kern="1200" cap="none" normalizeH="0" baseline="0" dirty="0" smtClean="0">
                        <a:ln>
                          <a:noFill/>
                        </a:ln>
                        <a:solidFill>
                          <a:srgbClr val="000000"/>
                        </a:solidFill>
                        <a:effectLst/>
                        <a:latin typeface="Calibri"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1" i="0" u="none" strike="noStrike" kern="1200" cap="none" normalizeH="0" baseline="0" dirty="0" smtClean="0">
                        <a:ln>
                          <a:noFill/>
                        </a:ln>
                        <a:solidFill>
                          <a:srgbClr val="000000"/>
                        </a:solidFill>
                        <a:effectLst/>
                        <a:latin typeface="Calibri" pitchFamily="34" charset="0"/>
                        <a:ea typeface="+mn-ea"/>
                        <a:cs typeface="+mn-cs"/>
                      </a:endParaRPr>
                    </a:p>
                    <a:p>
                      <a:endParaRPr kumimoji="0" lang="es-ES" sz="1800" b="1" i="0" u="none" strike="noStrike" kern="1200" cap="none" normalizeH="0" baseline="0" dirty="0" smtClean="0">
                        <a:ln>
                          <a:noFill/>
                        </a:ln>
                        <a:solidFill>
                          <a:srgbClr val="000000"/>
                        </a:solidFill>
                        <a:effectLst/>
                        <a:latin typeface="Calibri" pitchFamily="34" charset="0"/>
                        <a:ea typeface="+mn-ea"/>
                        <a:cs typeface="+mn-cs"/>
                      </a:endParaRPr>
                    </a:p>
                    <a:p>
                      <a:r>
                        <a:rPr kumimoji="0" lang="es-ES" sz="1800" b="1" i="0" u="none" strike="noStrike" kern="1200" cap="none" normalizeH="0" baseline="0" dirty="0" smtClean="0">
                          <a:ln>
                            <a:noFill/>
                          </a:ln>
                          <a:solidFill>
                            <a:srgbClr val="000000"/>
                          </a:solidFill>
                          <a:effectLst/>
                          <a:latin typeface="Calibri" pitchFamily="34" charset="0"/>
                          <a:ea typeface="+mn-ea"/>
                          <a:cs typeface="+mn-cs"/>
                        </a:rPr>
                        <a:t>- conocimiento del nombre propio</a:t>
                      </a:r>
                      <a:endParaRPr kumimoji="0" lang="es-AR" sz="1800" b="1" i="0" u="none" strike="noStrike" kern="1200" cap="none" normalizeH="0" baseline="0" dirty="0" smtClean="0">
                        <a:ln>
                          <a:noFill/>
                        </a:ln>
                        <a:solidFill>
                          <a:srgbClr val="000000"/>
                        </a:solidFill>
                        <a:effectLst/>
                        <a:latin typeface="Calibri" pitchFamily="34" charset="0"/>
                        <a:ea typeface="+mn-ea"/>
                        <a:cs typeface="+mn-cs"/>
                      </a:endParaRPr>
                    </a:p>
                    <a:p>
                      <a:r>
                        <a:rPr kumimoji="0" lang="es-ES" sz="1800" b="1" i="0" u="none" strike="noStrike" kern="1200" cap="none" normalizeH="0" baseline="0" dirty="0" smtClean="0">
                          <a:ln>
                            <a:noFill/>
                          </a:ln>
                          <a:solidFill>
                            <a:srgbClr val="000000"/>
                          </a:solidFill>
                          <a:effectLst/>
                          <a:latin typeface="Calibri" pitchFamily="34" charset="0"/>
                          <a:ea typeface="+mn-ea"/>
                          <a:cs typeface="+mn-cs"/>
                        </a:rPr>
                        <a:t>- uso de imprenta, mayúscula separada</a:t>
                      </a:r>
                      <a:endParaRPr kumimoji="0" lang="es-AR" sz="1800" b="1" i="0" u="none" strike="noStrike" kern="1200" cap="none" normalizeH="0" baseline="0" dirty="0" smtClean="0">
                        <a:ln>
                          <a:noFill/>
                        </a:ln>
                        <a:solidFill>
                          <a:srgbClr val="000000"/>
                        </a:solidFill>
                        <a:effectLst/>
                        <a:latin typeface="Calibri" pitchFamily="34" charset="0"/>
                        <a:ea typeface="+mn-ea"/>
                        <a:cs typeface="+mn-cs"/>
                      </a:endParaRPr>
                    </a:p>
                    <a:p>
                      <a:r>
                        <a:rPr kumimoji="0" lang="es-ES" sz="1800" b="1" i="0" u="none" strike="noStrike" kern="1200" cap="none" normalizeH="0" baseline="0" dirty="0" smtClean="0">
                          <a:ln>
                            <a:noFill/>
                          </a:ln>
                          <a:solidFill>
                            <a:srgbClr val="000000"/>
                          </a:solidFill>
                          <a:effectLst/>
                          <a:latin typeface="Calibri" pitchFamily="34" charset="0"/>
                          <a:ea typeface="+mn-ea"/>
                          <a:cs typeface="+mn-cs"/>
                        </a:rPr>
                        <a:t>- uso de conectores y pronombres</a:t>
                      </a:r>
                      <a:endParaRPr kumimoji="0" lang="es-AR" sz="1800" b="1" i="0" u="none" strike="noStrike" kern="1200" cap="none" normalizeH="0" baseline="0" dirty="0" smtClean="0">
                        <a:ln>
                          <a:noFill/>
                        </a:ln>
                        <a:solidFill>
                          <a:srgbClr val="000000"/>
                        </a:solidFill>
                        <a:effectLst/>
                        <a:latin typeface="Calibri" pitchFamily="34" charset="0"/>
                        <a:ea typeface="+mn-ea"/>
                        <a:cs typeface="+mn-cs"/>
                      </a:endParaRPr>
                    </a:p>
                    <a:p>
                      <a:r>
                        <a:rPr kumimoji="0" lang="es-ES" sz="1800" b="1" i="0" u="none" strike="noStrike" kern="1200" cap="none" normalizeH="0" baseline="0" dirty="0" smtClean="0">
                          <a:ln>
                            <a:noFill/>
                          </a:ln>
                          <a:solidFill>
                            <a:srgbClr val="000000"/>
                          </a:solidFill>
                          <a:effectLst/>
                          <a:latin typeface="Calibri" pitchFamily="34" charset="0"/>
                          <a:ea typeface="+mn-ea"/>
                          <a:cs typeface="+mn-cs"/>
                        </a:rPr>
                        <a:t>- copia del texto: letra, separación entre palabras, puntuación, uso de mayúsculas. </a:t>
                      </a:r>
                      <a:endParaRPr kumimoji="0" lang="es-AR" sz="1800" b="1" i="0" u="none" strike="noStrike" kern="1200" cap="none" normalizeH="0" baseline="0" dirty="0" smtClean="0">
                        <a:ln>
                          <a:noFill/>
                        </a:ln>
                        <a:solidFill>
                          <a:srgbClr val="000000"/>
                        </a:solidFill>
                        <a:effectLst/>
                        <a:latin typeface="Calibri"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1" i="0" u="none" strike="noStrike" kern="1200" cap="none" normalizeH="0" baseline="0" dirty="0" smtClean="0">
                        <a:ln>
                          <a:noFill/>
                        </a:ln>
                        <a:solidFill>
                          <a:srgbClr val="000000"/>
                        </a:solidFill>
                        <a:effectLst/>
                        <a:latin typeface="Calibri" pitchFamily="34" charset="0"/>
                        <a:ea typeface="+mn-ea"/>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2"/>
                                        </p:tgtEl>
                                        <p:attrNameLst>
                                          <p:attrName>style.visibility</p:attrName>
                                        </p:attrNameLst>
                                      </p:cBhvr>
                                      <p:to>
                                        <p:strVal val="visible"/>
                                      </p:to>
                                    </p:set>
                                    <p:animEffect transition="in" filter="fade">
                                      <p:cBhvr>
                                        <p:cTn id="7" dur="2000"/>
                                        <p:tgtEl>
                                          <p:spTgt spid="51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endParaRPr lang="es-AR" smtClean="0"/>
          </a:p>
        </p:txBody>
      </p:sp>
      <p:sp>
        <p:nvSpPr>
          <p:cNvPr id="55299" name="Rectangle 3"/>
          <p:cNvSpPr>
            <a:spLocks noGrp="1"/>
          </p:cNvSpPr>
          <p:nvPr>
            <p:ph type="body" idx="1"/>
          </p:nvPr>
        </p:nvSpPr>
        <p:spPr/>
        <p:txBody>
          <a:bodyPr/>
          <a:lstStyle/>
          <a:p>
            <a:endParaRPr lang="es-AR" smtClean="0"/>
          </a:p>
        </p:txBody>
      </p:sp>
      <p:pic>
        <p:nvPicPr>
          <p:cNvPr id="55300" name="Picture 4" descr="trbajando con primerito 028"/>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advTm="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p:txBody>
          <a:bodyPr/>
          <a:lstStyle/>
          <a:p>
            <a:endParaRPr lang="es-AR" smtClean="0"/>
          </a:p>
        </p:txBody>
      </p:sp>
      <p:sp>
        <p:nvSpPr>
          <p:cNvPr id="59395" name="Rectangle 3"/>
          <p:cNvSpPr>
            <a:spLocks noGrp="1"/>
          </p:cNvSpPr>
          <p:nvPr>
            <p:ph type="body" idx="1"/>
          </p:nvPr>
        </p:nvSpPr>
        <p:spPr/>
        <p:txBody>
          <a:bodyPr/>
          <a:lstStyle/>
          <a:p>
            <a:endParaRPr lang="es-AR" smtClean="0"/>
          </a:p>
        </p:txBody>
      </p:sp>
      <p:pic>
        <p:nvPicPr>
          <p:cNvPr id="59396" name="Picture 4" descr="FOTOS mama 056"/>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advTm="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pPr algn="ctr">
              <a:defRPr/>
            </a:pPr>
            <a:r>
              <a:rPr lang="es-ES" sz="4400" b="1" dirty="0" smtClean="0">
                <a:ln>
                  <a:solidFill>
                    <a:schemeClr val="bg2">
                      <a:lumMod val="25000"/>
                    </a:schemeClr>
                  </a:solidFill>
                </a:ln>
                <a:solidFill>
                  <a:srgbClr val="4DE1EA"/>
                </a:solidFill>
                <a:effectLst>
                  <a:outerShdw blurRad="38100" dist="38100" dir="2700000" algn="tl">
                    <a:srgbClr val="C0C0C0"/>
                  </a:outerShdw>
                </a:effectLst>
              </a:rPr>
              <a:t>“FICHAS”</a:t>
            </a:r>
            <a:r>
              <a:rPr lang="es-ES" sz="2000" b="1" dirty="0" smtClean="0">
                <a:ln>
                  <a:solidFill>
                    <a:schemeClr val="bg2">
                      <a:lumMod val="25000"/>
                    </a:schemeClr>
                  </a:solidFill>
                </a:ln>
                <a:solidFill>
                  <a:srgbClr val="4DE1EA"/>
                </a:solidFill>
                <a:effectLst>
                  <a:outerShdw blurRad="38100" dist="38100" dir="2700000" algn="tl">
                    <a:srgbClr val="C0C0C0"/>
                  </a:outerShdw>
                </a:effectLst>
              </a:rPr>
              <a:t/>
            </a:r>
            <a:br>
              <a:rPr lang="es-ES" sz="2000" b="1" dirty="0" smtClean="0">
                <a:ln>
                  <a:solidFill>
                    <a:schemeClr val="bg2">
                      <a:lumMod val="25000"/>
                    </a:schemeClr>
                  </a:solidFill>
                </a:ln>
                <a:solidFill>
                  <a:srgbClr val="4DE1EA"/>
                </a:solidFill>
                <a:effectLst>
                  <a:outerShdw blurRad="38100" dist="38100" dir="2700000" algn="tl">
                    <a:srgbClr val="C0C0C0"/>
                  </a:outerShdw>
                </a:effectLst>
              </a:rPr>
            </a:br>
            <a:r>
              <a:rPr lang="es-ES" sz="2000" b="1" dirty="0" smtClean="0">
                <a:ln>
                  <a:solidFill>
                    <a:schemeClr val="bg2">
                      <a:lumMod val="25000"/>
                    </a:schemeClr>
                  </a:solidFill>
                </a:ln>
                <a:solidFill>
                  <a:srgbClr val="4DE1EA"/>
                </a:solidFill>
                <a:effectLst>
                  <a:outerShdw blurRad="38100" dist="38100" dir="2700000" algn="tl">
                    <a:srgbClr val="C0C0C0"/>
                  </a:outerShdw>
                </a:effectLst>
              </a:rPr>
              <a:t>  “</a:t>
            </a:r>
            <a:r>
              <a:rPr lang="es-ES" sz="2400" b="1" dirty="0" smtClean="0">
                <a:ln>
                  <a:solidFill>
                    <a:schemeClr val="bg2">
                      <a:lumMod val="25000"/>
                    </a:schemeClr>
                  </a:solidFill>
                </a:ln>
                <a:solidFill>
                  <a:srgbClr val="4DE1EA"/>
                </a:solidFill>
                <a:effectLst>
                  <a:outerShdw blurRad="38100" dist="38100" dir="2700000" algn="tl">
                    <a:srgbClr val="C0C0C0"/>
                  </a:outerShdw>
                </a:effectLst>
              </a:rPr>
              <a:t>LECTURA VISUAL DE UN DOCUMENTAL </a:t>
            </a:r>
            <a:br>
              <a:rPr lang="es-ES" sz="2400" b="1" dirty="0" smtClean="0">
                <a:ln>
                  <a:solidFill>
                    <a:schemeClr val="bg2">
                      <a:lumMod val="25000"/>
                    </a:schemeClr>
                  </a:solidFill>
                </a:ln>
                <a:solidFill>
                  <a:srgbClr val="4DE1EA"/>
                </a:solidFill>
                <a:effectLst>
                  <a:outerShdw blurRad="38100" dist="38100" dir="2700000" algn="tl">
                    <a:srgbClr val="C0C0C0"/>
                  </a:outerShdw>
                </a:effectLst>
              </a:rPr>
            </a:br>
            <a:r>
              <a:rPr lang="es-ES" sz="2400" b="1" dirty="0" smtClean="0">
                <a:ln>
                  <a:solidFill>
                    <a:schemeClr val="bg2">
                      <a:lumMod val="25000"/>
                    </a:schemeClr>
                  </a:solidFill>
                </a:ln>
                <a:solidFill>
                  <a:srgbClr val="4DE1EA"/>
                </a:solidFill>
                <a:effectLst>
                  <a:outerShdw blurRad="38100" dist="38100" dir="2700000" algn="tl">
                    <a:srgbClr val="C0C0C0"/>
                  </a:outerShdw>
                </a:effectLst>
              </a:rPr>
              <a:t>DE ANIMALES: LA TIERRA”</a:t>
            </a:r>
          </a:p>
        </p:txBody>
      </p:sp>
      <p:sp>
        <p:nvSpPr>
          <p:cNvPr id="30722" name="Rectangle 3"/>
          <p:cNvSpPr>
            <a:spLocks noGrp="1"/>
          </p:cNvSpPr>
          <p:nvPr>
            <p:ph type="body" idx="1"/>
          </p:nvPr>
        </p:nvSpPr>
        <p:spPr>
          <a:xfrm>
            <a:off x="457200" y="2349500"/>
            <a:ext cx="8229600" cy="3975100"/>
          </a:xfrm>
        </p:spPr>
        <p:txBody>
          <a:bodyPr/>
          <a:lstStyle/>
          <a:p>
            <a:r>
              <a:rPr lang="es-ES" sz="2400" b="1" smtClean="0">
                <a:latin typeface="Calibri" pitchFamily="34" charset="0"/>
              </a:rPr>
              <a:t>Lectura visual de documental</a:t>
            </a:r>
          </a:p>
          <a:p>
            <a:r>
              <a:rPr lang="es-ES" sz="2400" b="1" smtClean="0">
                <a:latin typeface="Calibri" pitchFamily="34" charset="0"/>
              </a:rPr>
              <a:t>Dictado de los alumnos a la docente sobre los</a:t>
            </a:r>
          </a:p>
          <a:p>
            <a:pPr>
              <a:buFontTx/>
              <a:buNone/>
            </a:pPr>
            <a:r>
              <a:rPr lang="es-ES" sz="2400" b="1" smtClean="0">
                <a:latin typeface="Calibri" pitchFamily="34" charset="0"/>
              </a:rPr>
              <a:t>     distintos aspectos observados en los animales.</a:t>
            </a:r>
          </a:p>
          <a:p>
            <a:r>
              <a:rPr lang="es-ES" sz="2400" b="1" smtClean="0">
                <a:latin typeface="Calibri" pitchFamily="34" charset="0"/>
              </a:rPr>
              <a:t>Confección de una lista de animales observados.</a:t>
            </a:r>
          </a:p>
          <a:p>
            <a:pPr>
              <a:buFontTx/>
              <a:buNone/>
            </a:pPr>
            <a:r>
              <a:rPr lang="es-ES" sz="2400" b="1" smtClean="0">
                <a:latin typeface="Calibri" pitchFamily="34" charset="0"/>
              </a:rPr>
              <a:t>     Escribir y dibujar.</a:t>
            </a:r>
          </a:p>
          <a:p>
            <a:r>
              <a:rPr lang="es-ES" sz="2400" b="1" smtClean="0">
                <a:latin typeface="Calibri" pitchFamily="34" charset="0"/>
              </a:rPr>
              <a:t>Clasificamos los animales según el criterio: </a:t>
            </a:r>
          </a:p>
          <a:p>
            <a:pPr>
              <a:buFontTx/>
              <a:buNone/>
            </a:pPr>
            <a:r>
              <a:rPr lang="es-ES" sz="2400" b="1" smtClean="0">
                <a:latin typeface="Calibri" pitchFamily="34" charset="0"/>
              </a:rPr>
              <a:t>     nadan y no nadan </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FOTOS mama 013"/>
          <p:cNvPicPr>
            <a:picLocks noChangeAspect="1" noChangeArrowheads="1"/>
          </p:cNvPicPr>
          <p:nvPr/>
        </p:nvPicPr>
        <p:blipFill>
          <a:blip r:embed="rId2" cstate="print"/>
          <a:srcRect/>
          <a:stretch>
            <a:fillRect/>
          </a:stretch>
        </p:blipFill>
        <p:spPr bwMode="auto">
          <a:xfrm>
            <a:off x="2000250" y="0"/>
            <a:ext cx="5141913" cy="6858000"/>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611188" y="476250"/>
            <a:ext cx="8229600" cy="1143000"/>
          </a:xfrm>
        </p:spPr>
        <p:txBody>
          <a:bodyPr/>
          <a:lstStyle/>
          <a:p>
            <a:pPr>
              <a:defRPr/>
            </a:pPr>
            <a:r>
              <a:rPr lang="es-ES" sz="4800" b="1" dirty="0" smtClean="0">
                <a:ln>
                  <a:solidFill>
                    <a:schemeClr val="bg2">
                      <a:lumMod val="25000"/>
                    </a:schemeClr>
                  </a:solidFill>
                </a:ln>
                <a:solidFill>
                  <a:srgbClr val="4DE1EA"/>
                </a:solidFill>
                <a:effectLst>
                  <a:outerShdw blurRad="38100" dist="38100" dir="2700000" algn="tl">
                    <a:srgbClr val="C0C0C0"/>
                  </a:outerShdw>
                </a:effectLst>
              </a:rPr>
              <a:t>EXPLORANDO ENCICLOPEDIAS</a:t>
            </a:r>
          </a:p>
        </p:txBody>
      </p:sp>
      <p:sp>
        <p:nvSpPr>
          <p:cNvPr id="31746" name="Rectangle 3"/>
          <p:cNvSpPr>
            <a:spLocks noGrp="1"/>
          </p:cNvSpPr>
          <p:nvPr>
            <p:ph type="body" idx="1"/>
          </p:nvPr>
        </p:nvSpPr>
        <p:spPr/>
        <p:txBody>
          <a:bodyPr/>
          <a:lstStyle/>
          <a:p>
            <a:pPr>
              <a:lnSpc>
                <a:spcPct val="80000"/>
              </a:lnSpc>
            </a:pPr>
            <a:r>
              <a:rPr lang="es-ES" sz="2400" b="1" smtClean="0">
                <a:latin typeface="Calibri" pitchFamily="34" charset="0"/>
              </a:rPr>
              <a:t>Antes de comenzar a escribir en la lámina exploraremos las enciclopedias y revistas de animales que fueron trayendo anticipadamente los alumnos.</a:t>
            </a:r>
          </a:p>
          <a:p>
            <a:pPr>
              <a:lnSpc>
                <a:spcPct val="80000"/>
              </a:lnSpc>
            </a:pPr>
            <a:r>
              <a:rPr lang="es-ES" sz="2400" b="1" smtClean="0">
                <a:latin typeface="Calibri" pitchFamily="34" charset="0"/>
              </a:rPr>
              <a:t>Exploración y lectura de enciclopedias (como fuente de información).</a:t>
            </a:r>
          </a:p>
          <a:p>
            <a:pPr>
              <a:lnSpc>
                <a:spcPct val="80000"/>
              </a:lnSpc>
            </a:pPr>
            <a:r>
              <a:rPr lang="es-ES" sz="2400" b="1" smtClean="0">
                <a:latin typeface="Calibri" pitchFamily="34" charset="0"/>
              </a:rPr>
              <a:t>Exploración del material, tamaño, forma, contenido, soporte gráficos.</a:t>
            </a:r>
          </a:p>
          <a:p>
            <a:pPr>
              <a:lnSpc>
                <a:spcPct val="80000"/>
              </a:lnSpc>
            </a:pPr>
            <a:r>
              <a:rPr lang="es-ES" sz="2400" b="1" smtClean="0">
                <a:latin typeface="Calibri" pitchFamily="34" charset="0"/>
              </a:rPr>
              <a:t>Utilización del índice para búsqueda de animales, observación de títulos, imágenes.</a:t>
            </a:r>
          </a:p>
          <a:p>
            <a:pPr>
              <a:lnSpc>
                <a:spcPct val="80000"/>
              </a:lnSpc>
            </a:pPr>
            <a:r>
              <a:rPr lang="es-ES" sz="2400" b="1" smtClean="0">
                <a:latin typeface="Calibri" pitchFamily="34" charset="0"/>
              </a:rPr>
              <a:t>Lectura experta de textos difíciles.</a:t>
            </a:r>
          </a:p>
          <a:p>
            <a:pPr>
              <a:lnSpc>
                <a:spcPct val="80000"/>
              </a:lnSpc>
            </a:pPr>
            <a:r>
              <a:rPr lang="es-ES" sz="2400" b="1" smtClean="0">
                <a:latin typeface="Calibri" pitchFamily="34" charset="0"/>
              </a:rPr>
              <a:t>Recortaremos, dibujaremos los animales que creemos, es posible encontrar en un zoológico. Cada uno dejará registrado en la lámina al menos un animal, luego, en su cuaderno podrá completar con otros animales.</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eaLnBrk="1" fontAlgn="auto" hangingPunct="1">
              <a:spcAft>
                <a:spcPts val="0"/>
              </a:spcAft>
              <a:defRPr/>
            </a:pPr>
            <a:r>
              <a:rPr lang="es-MX" sz="5600" b="1" dirty="0" smtClean="0">
                <a:ln>
                  <a:solidFill>
                    <a:schemeClr val="bg2">
                      <a:lumMod val="10000"/>
                    </a:schemeClr>
                  </a:solidFill>
                </a:ln>
                <a:solidFill>
                  <a:schemeClr val="accent3">
                    <a:tint val="90000"/>
                    <a:satMod val="120000"/>
                  </a:schemeClr>
                </a:solidFill>
                <a:effectLst>
                  <a:outerShdw blurRad="38100" dist="25400" dir="5400000" algn="tl" rotWithShape="0">
                    <a:srgbClr val="000000">
                      <a:alpha val="43000"/>
                    </a:srgbClr>
                  </a:outerShdw>
                </a:effectLst>
              </a:rPr>
              <a:t>FUNDAMENTACIÓN</a:t>
            </a:r>
            <a:endParaRPr lang="es-ES" sz="5600" b="1" dirty="0" smtClean="0">
              <a:ln>
                <a:solidFill>
                  <a:schemeClr val="bg2">
                    <a:lumMod val="10000"/>
                  </a:schemeClr>
                </a:solidFill>
              </a:ln>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4" name="3 CuadroTexto"/>
          <p:cNvSpPr txBox="1"/>
          <p:nvPr/>
        </p:nvSpPr>
        <p:spPr>
          <a:xfrm>
            <a:off x="857250" y="2071688"/>
            <a:ext cx="7786688" cy="3970337"/>
          </a:xfrm>
          <a:prstGeom prst="rect">
            <a:avLst/>
          </a:prstGeom>
          <a:noFill/>
        </p:spPr>
        <p:txBody>
          <a:bodyPr>
            <a:spAutoFit/>
          </a:bodyPr>
          <a:lstStyle/>
          <a:p>
            <a:pPr algn="ctr" fontAlgn="auto">
              <a:spcBef>
                <a:spcPts val="0"/>
              </a:spcBef>
              <a:spcAft>
                <a:spcPts val="0"/>
              </a:spcAft>
              <a:defRPr/>
            </a:pPr>
            <a:r>
              <a:rPr lang="es-MX" sz="2800" b="1" dirty="0">
                <a:latin typeface="+mj-lt"/>
              </a:rPr>
              <a:t>TODO PROCESO DE ALFABETIZACIÓN DEBE PERMITIR QUE EL ALUMNO SE PROPICIE  DE LAS DISTINTAS PRACTICAS SOCIALES DE LECTURA Y ESCRITURA, DE LAS CARACTERÍSTICAS DEL SISTEMA DE ESCRITURA, DE LAS VARIANTES DEL LENGUAJE ESCRITO, Y DE ACCEDER DE ESTE MODO A UN CIERTO NIVEL DE REFLEXIÓN Y SISTEMATIZACIÓN DE LA LENGUA ADQUIRIENDO PUDIENDO SER ASÍ PARTE DE LA CULTURA LETRADA.</a:t>
            </a:r>
            <a:endParaRPr lang="es-ES" sz="2800" b="1" dirty="0">
              <a:latin typeface="+mj-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714375" y="1214438"/>
          <a:ext cx="8001000" cy="4724400"/>
        </p:xfrm>
        <a:graphic>
          <a:graphicData uri="http://schemas.openxmlformats.org/drawingml/2006/table">
            <a:tbl>
              <a:tblPr firstRow="1" bandRow="1">
                <a:tableStyleId>{5C22544A-7EE6-4342-B048-85BDC9FD1C3A}</a:tableStyleId>
              </a:tblPr>
              <a:tblGrid>
                <a:gridCol w="2415413"/>
                <a:gridCol w="2696373"/>
                <a:gridCol w="2889270"/>
              </a:tblGrid>
              <a:tr h="683590">
                <a:tc>
                  <a:txBody>
                    <a:bodyPr/>
                    <a:lstStyle/>
                    <a:p>
                      <a:pPr marL="0" algn="ctr" rtl="0" eaLnBrk="1" latinLnBrk="0" hangingPunct="1"/>
                      <a:r>
                        <a:rPr kumimoji="0" lang="es-MX" sz="2000" b="1" kern="1200" dirty="0" smtClean="0">
                          <a:solidFill>
                            <a:schemeClr val="lt1"/>
                          </a:solidFill>
                          <a:latin typeface="+mj-lt"/>
                          <a:ea typeface="+mn-ea"/>
                          <a:cs typeface="+mn-cs"/>
                        </a:rPr>
                        <a:t>ACTIVIDADES</a:t>
                      </a:r>
                      <a:endParaRPr kumimoji="0" lang="es-ES" sz="2000" b="1" kern="1200" dirty="0" smtClean="0">
                        <a:solidFill>
                          <a:schemeClr val="lt1"/>
                        </a:solidFill>
                        <a:latin typeface="+mj-lt"/>
                        <a:ea typeface="+mn-ea"/>
                        <a:cs typeface="+mn-cs"/>
                      </a:endParaRPr>
                    </a:p>
                  </a:txBody>
                  <a:tcPr/>
                </a:tc>
                <a:tc>
                  <a:txBody>
                    <a:bodyPr/>
                    <a:lstStyle/>
                    <a:p>
                      <a:pPr marL="0" algn="ctr" rtl="0" eaLnBrk="1" latinLnBrk="0" hangingPunct="1"/>
                      <a:r>
                        <a:rPr kumimoji="0" lang="es-MX" sz="2000" b="1" kern="1200" dirty="0" smtClean="0">
                          <a:solidFill>
                            <a:schemeClr val="lt1"/>
                          </a:solidFill>
                          <a:latin typeface="+mj-lt"/>
                          <a:ea typeface="+mn-ea"/>
                          <a:cs typeface="+mn-cs"/>
                        </a:rPr>
                        <a:t>QUEHACERES DEL LECTOR</a:t>
                      </a:r>
                      <a:endParaRPr kumimoji="0" lang="es-ES" sz="2000" b="1" kern="1200" dirty="0" smtClean="0">
                        <a:solidFill>
                          <a:schemeClr val="lt1"/>
                        </a:solidFill>
                        <a:latin typeface="+mj-lt"/>
                        <a:ea typeface="+mn-ea"/>
                        <a:cs typeface="+mn-cs"/>
                      </a:endParaRPr>
                    </a:p>
                  </a:txBody>
                  <a:tcPr/>
                </a:tc>
                <a:tc>
                  <a:txBody>
                    <a:bodyPr/>
                    <a:lstStyle/>
                    <a:p>
                      <a:pPr algn="ctr"/>
                      <a:r>
                        <a:rPr lang="es-MX" sz="2000" dirty="0" smtClean="0">
                          <a:latin typeface="+mj-lt"/>
                        </a:rPr>
                        <a:t>QUEHACERES DEL ESCRITOR</a:t>
                      </a:r>
                      <a:endParaRPr lang="es-ES" sz="2000" dirty="0">
                        <a:latin typeface="+mj-lt"/>
                      </a:endParaRPr>
                    </a:p>
                  </a:txBody>
                  <a:tcPr/>
                </a:tc>
              </a:tr>
              <a:tr h="1159131">
                <a:tc>
                  <a:txBody>
                    <a:bodyPr/>
                    <a:lstStyle/>
                    <a:p>
                      <a:pPr algn="ctr"/>
                      <a:r>
                        <a:rPr lang="es-MX" b="1" dirty="0" smtClean="0">
                          <a:latin typeface="+mj-lt"/>
                        </a:rPr>
                        <a:t>Observación de un documento: la tierra. </a:t>
                      </a:r>
                      <a:endParaRPr lang="es-ES" b="1" dirty="0">
                        <a:latin typeface="+mj-lt"/>
                      </a:endParaRPr>
                    </a:p>
                  </a:txBody>
                  <a:tcPr/>
                </a:tc>
                <a:tc>
                  <a:txBody>
                    <a:bodyPr/>
                    <a:lstStyle/>
                    <a:p>
                      <a:pPr>
                        <a:buFont typeface="Wingdings" pitchFamily="2" charset="2"/>
                        <a:buChar char="§"/>
                      </a:pPr>
                      <a:r>
                        <a:rPr kumimoji="0" lang="es-MX" b="1" kern="1200" dirty="0" smtClean="0">
                          <a:solidFill>
                            <a:schemeClr val="dk1"/>
                          </a:solidFill>
                          <a:latin typeface="+mj-lt"/>
                          <a:ea typeface="+mn-ea"/>
                          <a:cs typeface="+mn-cs"/>
                        </a:rPr>
                        <a:t>Lectura visual, decodificación. </a:t>
                      </a:r>
                      <a:endParaRPr kumimoji="0" lang="es-ES" b="1" kern="1200" dirty="0" smtClean="0">
                        <a:solidFill>
                          <a:schemeClr val="dk1"/>
                        </a:solidFill>
                        <a:latin typeface="+mj-lt"/>
                        <a:ea typeface="+mn-ea"/>
                        <a:cs typeface="+mn-cs"/>
                      </a:endParaRPr>
                    </a:p>
                  </a:txBody>
                  <a:tcPr/>
                </a:tc>
                <a:tc>
                  <a:txBody>
                    <a:bodyPr/>
                    <a:lstStyle/>
                    <a:p>
                      <a:pPr>
                        <a:buFont typeface="Arial" pitchFamily="34" charset="0"/>
                        <a:buChar char="•"/>
                      </a:pPr>
                      <a:r>
                        <a:rPr kumimoji="0" lang="es-MX" b="1" kern="1200" dirty="0" smtClean="0">
                          <a:solidFill>
                            <a:schemeClr val="dk1"/>
                          </a:solidFill>
                          <a:latin typeface="+mj-lt"/>
                          <a:ea typeface="+mn-ea"/>
                          <a:cs typeface="+mn-cs"/>
                        </a:rPr>
                        <a:t>Dictado de</a:t>
                      </a:r>
                      <a:r>
                        <a:rPr kumimoji="0" lang="es-MX" b="1" kern="1200" baseline="0" dirty="0" smtClean="0">
                          <a:solidFill>
                            <a:schemeClr val="dk1"/>
                          </a:solidFill>
                          <a:latin typeface="+mj-lt"/>
                          <a:ea typeface="+mn-ea"/>
                          <a:cs typeface="+mn-cs"/>
                        </a:rPr>
                        <a:t> los alumnos a docente sobre los distintos aspectos observados en los animales. </a:t>
                      </a:r>
                      <a:endParaRPr kumimoji="0" lang="es-ES" b="1" kern="1200" dirty="0" smtClean="0">
                        <a:solidFill>
                          <a:schemeClr val="dk1"/>
                        </a:solidFill>
                        <a:latin typeface="+mj-lt"/>
                        <a:ea typeface="+mn-ea"/>
                        <a:cs typeface="+mn-cs"/>
                      </a:endParaRPr>
                    </a:p>
                  </a:txBody>
                  <a:tcPr/>
                </a:tc>
              </a:tr>
              <a:tr h="2598797">
                <a:tc>
                  <a:txBody>
                    <a:bodyPr/>
                    <a:lstStyle/>
                    <a:p>
                      <a:pPr algn="ctr"/>
                      <a:r>
                        <a:rPr lang="es-MX" b="1" dirty="0" smtClean="0">
                          <a:latin typeface="+mj-lt"/>
                        </a:rPr>
                        <a:t>Exploración y lectura de enciclopedias (como fuente de información)</a:t>
                      </a:r>
                      <a:endParaRPr lang="es-ES" b="1" dirty="0">
                        <a:latin typeface="+mj-lt"/>
                      </a:endParaRPr>
                    </a:p>
                  </a:txBody>
                  <a:tcPr/>
                </a:tc>
                <a:tc>
                  <a:txBody>
                    <a:bodyPr/>
                    <a:lstStyle/>
                    <a:p>
                      <a:pPr>
                        <a:buFont typeface="Wingdings" pitchFamily="2" charset="2"/>
                        <a:buChar char="§"/>
                      </a:pPr>
                      <a:r>
                        <a:rPr kumimoji="0" lang="es-MX" b="1" kern="1200" dirty="0" smtClean="0">
                          <a:solidFill>
                            <a:schemeClr val="dk1"/>
                          </a:solidFill>
                          <a:latin typeface="+mj-lt"/>
                          <a:ea typeface="+mn-ea"/>
                          <a:cs typeface="+mn-cs"/>
                        </a:rPr>
                        <a:t>Exploración</a:t>
                      </a:r>
                      <a:r>
                        <a:rPr kumimoji="0" lang="es-MX" b="1" kern="1200" baseline="0" dirty="0" smtClean="0">
                          <a:solidFill>
                            <a:schemeClr val="dk1"/>
                          </a:solidFill>
                          <a:latin typeface="+mj-lt"/>
                          <a:ea typeface="+mn-ea"/>
                          <a:cs typeface="+mn-cs"/>
                        </a:rPr>
                        <a:t> del material,  tamaño, forma, contenido, soportes gráficos. </a:t>
                      </a:r>
                    </a:p>
                    <a:p>
                      <a:pPr>
                        <a:buFont typeface="Wingdings" pitchFamily="2" charset="2"/>
                        <a:buChar char="§"/>
                      </a:pPr>
                      <a:r>
                        <a:rPr kumimoji="0" lang="es-MX" b="1" kern="1200" baseline="0" dirty="0" smtClean="0">
                          <a:solidFill>
                            <a:schemeClr val="dk1"/>
                          </a:solidFill>
                          <a:latin typeface="+mj-lt"/>
                          <a:ea typeface="+mn-ea"/>
                          <a:cs typeface="+mn-cs"/>
                        </a:rPr>
                        <a:t>Utilización del índice para búsqueda de animales, observación de títulos, imágenes.</a:t>
                      </a:r>
                    </a:p>
                    <a:p>
                      <a:pPr>
                        <a:buFont typeface="Wingdings" pitchFamily="2" charset="2"/>
                        <a:buChar char="§"/>
                      </a:pPr>
                      <a:r>
                        <a:rPr kumimoji="0" lang="es-MX" b="1" kern="1200" baseline="0" dirty="0" smtClean="0">
                          <a:solidFill>
                            <a:schemeClr val="dk1"/>
                          </a:solidFill>
                          <a:latin typeface="+mj-lt"/>
                          <a:ea typeface="+mn-ea"/>
                          <a:cs typeface="+mn-cs"/>
                        </a:rPr>
                        <a:t>Lectura experta de textos difíciles. </a:t>
                      </a:r>
                      <a:endParaRPr kumimoji="0" lang="es-ES" b="1" kern="1200" dirty="0" smtClean="0">
                        <a:solidFill>
                          <a:schemeClr val="dk1"/>
                        </a:solidFill>
                        <a:latin typeface="+mj-lt"/>
                        <a:ea typeface="+mn-ea"/>
                        <a:cs typeface="+mn-cs"/>
                      </a:endParaRPr>
                    </a:p>
                  </a:txBody>
                  <a:tcPr/>
                </a:tc>
                <a:tc>
                  <a:txBody>
                    <a:bodyPr/>
                    <a:lstStyle/>
                    <a:p>
                      <a:pPr algn="l">
                        <a:buFont typeface="Arial" pitchFamily="34" charset="0"/>
                        <a:buChar char="•"/>
                      </a:pPr>
                      <a:r>
                        <a:rPr kumimoji="0" lang="es-MX" b="1" kern="1200" dirty="0" smtClean="0">
                          <a:solidFill>
                            <a:schemeClr val="dk1"/>
                          </a:solidFill>
                          <a:latin typeface="+mj-lt"/>
                          <a:ea typeface="+mn-ea"/>
                          <a:cs typeface="+mn-cs"/>
                        </a:rPr>
                        <a:t>Dictado</a:t>
                      </a:r>
                      <a:r>
                        <a:rPr kumimoji="0" lang="es-MX" b="1" kern="1200" baseline="0" dirty="0" smtClean="0">
                          <a:solidFill>
                            <a:schemeClr val="dk1"/>
                          </a:solidFill>
                          <a:latin typeface="+mj-lt"/>
                          <a:ea typeface="+mn-ea"/>
                          <a:cs typeface="+mn-cs"/>
                        </a:rPr>
                        <a:t> de los alumnos a la docente sobre los distintos aspectos observados. </a:t>
                      </a:r>
                      <a:endParaRPr kumimoji="0" lang="es-ES" b="1" kern="1200" dirty="0" smtClean="0">
                        <a:solidFill>
                          <a:schemeClr val="dk1"/>
                        </a:solidFill>
                        <a:latin typeface="+mj-lt"/>
                        <a:ea typeface="+mn-ea"/>
                        <a:cs typeface="+mn-cs"/>
                      </a:endParaRPr>
                    </a:p>
                  </a:txBody>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05" name="Group 57"/>
          <p:cNvGraphicFramePr>
            <a:graphicFrameLocks noGrp="1"/>
          </p:cNvGraphicFramePr>
          <p:nvPr>
            <p:ph/>
          </p:nvPr>
        </p:nvGraphicFramePr>
        <p:xfrm>
          <a:off x="539750" y="765175"/>
          <a:ext cx="8229600" cy="4205288"/>
        </p:xfrm>
        <a:graphic>
          <a:graphicData uri="http://schemas.openxmlformats.org/drawingml/2006/table">
            <a:tbl>
              <a:tblPr/>
              <a:tblGrid>
                <a:gridCol w="2603500"/>
                <a:gridCol w="2882900"/>
                <a:gridCol w="2743200"/>
              </a:tblGrid>
              <a:tr h="984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bg1"/>
                          </a:solidFill>
                          <a:effectLst/>
                          <a:latin typeface="Calibri" pitchFamily="34" charset="0"/>
                          <a:cs typeface="Times New Roman" pitchFamily="18" charset="0"/>
                        </a:rPr>
                        <a:t>ACTIVIDADES</a:t>
                      </a:r>
                      <a:endParaRPr kumimoji="0" lang="es-ES" sz="2000" b="1" i="0" u="none" strike="noStrike" cap="none" normalizeH="0" baseline="0" dirty="0" smtClean="0">
                        <a:ln>
                          <a:noFill/>
                        </a:ln>
                        <a:solidFill>
                          <a:schemeClr val="bg1"/>
                        </a:solidFill>
                        <a:effectLst/>
                        <a:latin typeface="Calibri"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sz="2000" b="1" i="0" u="none" strike="noStrike" cap="none" normalizeH="0" baseline="0" dirty="0" smtClean="0">
                          <a:ln>
                            <a:noFill/>
                          </a:ln>
                          <a:solidFill>
                            <a:schemeClr val="bg1"/>
                          </a:solidFill>
                          <a:effectLst/>
                          <a:latin typeface="Calibri" pitchFamily="34" charset="0"/>
                          <a:cs typeface="Times New Roman" pitchFamily="18" charset="0"/>
                        </a:rPr>
                        <a:t>ASPECTOS A EVALUAR LECTURA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sz="2000" b="1" i="0" u="none" strike="noStrike" cap="none" normalizeH="0" baseline="0" dirty="0" smtClean="0">
                          <a:ln>
                            <a:noFill/>
                          </a:ln>
                          <a:solidFill>
                            <a:srgbClr val="FFFFFF"/>
                          </a:solidFill>
                          <a:effectLst/>
                          <a:latin typeface="Calibri" pitchFamily="34" charset="0"/>
                          <a:cs typeface="Times New Roman" pitchFamily="18" charset="0"/>
                        </a:rPr>
                        <a:t>ASPECTOS A EVALUAR EN SIST. DE ESCRITURA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221038">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Tx/>
                        <a:buNone/>
                        <a:tabLst/>
                      </a:pPr>
                      <a:endParaRPr kumimoji="0" lang="es-ES" b="1" kern="1200" dirty="0" smtClean="0">
                        <a:solidFill>
                          <a:schemeClr val="dk1"/>
                        </a:solidFill>
                        <a:latin typeface="+mj-lt"/>
                        <a:ea typeface="+mn-ea"/>
                        <a:cs typeface="+mn-cs"/>
                      </a:endParaRPr>
                    </a:p>
                    <a:p>
                      <a:pPr marL="0" marR="0" lvl="0" indent="0" algn="l" defTabSz="914400" rtl="0" eaLnBrk="1" fontAlgn="base" latinLnBrk="0" hangingPunct="1">
                        <a:lnSpc>
                          <a:spcPct val="100000"/>
                        </a:lnSpc>
                        <a:spcBef>
                          <a:spcPct val="20000"/>
                        </a:spcBef>
                        <a:spcAft>
                          <a:spcPct val="0"/>
                        </a:spcAft>
                        <a:buClr>
                          <a:srgbClr val="0BD0D9"/>
                        </a:buClr>
                        <a:buSzPct val="95000"/>
                        <a:buFontTx/>
                        <a:buNone/>
                        <a:tabLst/>
                      </a:pPr>
                      <a:r>
                        <a:rPr kumimoji="0" lang="es-ES" b="1" kern="1200" dirty="0" smtClean="0">
                          <a:solidFill>
                            <a:schemeClr val="dk1"/>
                          </a:solidFill>
                          <a:latin typeface="+mj-lt"/>
                          <a:ea typeface="+mn-ea"/>
                          <a:cs typeface="+mn-cs"/>
                        </a:rPr>
                        <a:t>Enciclopedias </a:t>
                      </a: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s-ES" sz="22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endParaRPr kumimoji="0" lang="es-ES" b="1" kern="1200" dirty="0" smtClean="0">
                        <a:solidFill>
                          <a:schemeClr val="dk1"/>
                        </a:solidFill>
                        <a:latin typeface="+mj-lt"/>
                        <a:ea typeface="+mn-ea"/>
                        <a:cs typeface="+mn-cs"/>
                      </a:endParaRPr>
                    </a:p>
                    <a:p>
                      <a:r>
                        <a:rPr kumimoji="0" lang="es-ES" b="1" kern="1200" dirty="0" smtClean="0">
                          <a:solidFill>
                            <a:schemeClr val="dk1"/>
                          </a:solidFill>
                          <a:latin typeface="+mj-lt"/>
                          <a:ea typeface="+mn-ea"/>
                          <a:cs typeface="+mn-cs"/>
                        </a:rPr>
                        <a:t>Identificación de palabras con contexto grafico </a:t>
                      </a:r>
                      <a:endParaRPr kumimoji="0" lang="es-AR" b="1" kern="1200" dirty="0" smtClean="0">
                        <a:solidFill>
                          <a:schemeClr val="dk1"/>
                        </a:solidFill>
                        <a:latin typeface="+mj-lt"/>
                        <a:ea typeface="+mn-ea"/>
                        <a:cs typeface="+mn-cs"/>
                      </a:endParaRPr>
                    </a:p>
                    <a:p>
                      <a:r>
                        <a:rPr kumimoji="0" lang="es-ES" b="1" kern="1200" dirty="0" smtClean="0">
                          <a:solidFill>
                            <a:schemeClr val="dk1"/>
                          </a:solidFill>
                          <a:latin typeface="+mj-lt"/>
                          <a:ea typeface="+mn-ea"/>
                          <a:cs typeface="+mn-cs"/>
                        </a:rPr>
                        <a:t>identificación de titulo conocido con contexto grafico </a:t>
                      </a:r>
                      <a:endParaRPr kumimoji="0" lang="es-AR" b="1" kern="1200" dirty="0" smtClean="0">
                        <a:solidFill>
                          <a:schemeClr val="dk1"/>
                        </a:solidFill>
                        <a:latin typeface="+mj-lt"/>
                        <a:ea typeface="+mn-ea"/>
                        <a:cs typeface="+mn-cs"/>
                      </a:endParaRPr>
                    </a:p>
                    <a:p>
                      <a:r>
                        <a:rPr kumimoji="0" lang="es-ES" b="1" kern="1200" dirty="0" smtClean="0">
                          <a:solidFill>
                            <a:schemeClr val="dk1"/>
                          </a:solidFill>
                          <a:latin typeface="+mj-lt"/>
                          <a:ea typeface="+mn-ea"/>
                          <a:cs typeface="+mn-cs"/>
                        </a:rPr>
                        <a:t>Estrategias lectoras:  localizar información explicita, descubrir referencias, uso de índice. </a:t>
                      </a:r>
                      <a:endParaRPr kumimoji="0" lang="es-AR" b="1" kern="1200" dirty="0" smtClean="0">
                        <a:solidFill>
                          <a:schemeClr val="dk1"/>
                        </a:solidFill>
                        <a:latin typeface="+mj-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s-ES" sz="1600" b="1"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just"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s-AR" sz="2000" b="1" i="0" u="none" strike="noStrike" cap="none" normalizeH="0" baseline="0" dirty="0" smtClean="0">
                        <a:ln>
                          <a:noFill/>
                        </a:ln>
                        <a:solidFill>
                          <a:schemeClr val="tx1"/>
                        </a:solidFill>
                        <a:effectLst/>
                        <a:latin typeface="Calibri"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305"/>
                                        </p:tgtEl>
                                        <p:attrNameLst>
                                          <p:attrName>style.visibility</p:attrName>
                                        </p:attrNameLst>
                                      </p:cBhvr>
                                      <p:to>
                                        <p:strVal val="visible"/>
                                      </p:to>
                                    </p:set>
                                    <p:animEffect transition="in" filter="fade">
                                      <p:cBhvr>
                                        <p:cTn id="7" dur="2000"/>
                                        <p:tgtEl>
                                          <p:spTgt spid="53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p:txBody>
          <a:bodyPr/>
          <a:lstStyle/>
          <a:p>
            <a:endParaRPr lang="es-AR" smtClean="0"/>
          </a:p>
        </p:txBody>
      </p:sp>
      <p:sp>
        <p:nvSpPr>
          <p:cNvPr id="56323" name="Rectangle 3"/>
          <p:cNvSpPr>
            <a:spLocks noGrp="1"/>
          </p:cNvSpPr>
          <p:nvPr>
            <p:ph type="body" idx="1"/>
          </p:nvPr>
        </p:nvSpPr>
        <p:spPr/>
        <p:txBody>
          <a:bodyPr/>
          <a:lstStyle/>
          <a:p>
            <a:endParaRPr lang="es-AR" smtClean="0"/>
          </a:p>
        </p:txBody>
      </p:sp>
      <p:pic>
        <p:nvPicPr>
          <p:cNvPr id="56324" name="Picture 4" descr="trbajando con primerito 036"/>
          <p:cNvPicPr>
            <a:picLocks noChangeAspect="1" noChangeArrowheads="1"/>
          </p:cNvPicPr>
          <p:nvPr/>
        </p:nvPicPr>
        <p:blipFill>
          <a:blip r:embed="rId2"/>
          <a:srcRect/>
          <a:stretch>
            <a:fillRect/>
          </a:stretch>
        </p:blipFill>
        <p:spPr bwMode="auto">
          <a:xfrm>
            <a:off x="323850" y="180975"/>
            <a:ext cx="8496300" cy="6372225"/>
          </a:xfrm>
          <a:prstGeom prst="rect">
            <a:avLst/>
          </a:prstGeom>
          <a:noFill/>
        </p:spPr>
      </p:pic>
    </p:spTree>
  </p:cSld>
  <p:clrMapOvr>
    <a:masterClrMapping/>
  </p:clrMapOvr>
  <p:transition spd="slow" advTm="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endParaRPr lang="es-AR" smtClean="0"/>
          </a:p>
        </p:txBody>
      </p:sp>
      <p:sp>
        <p:nvSpPr>
          <p:cNvPr id="57347" name="Rectangle 3"/>
          <p:cNvSpPr>
            <a:spLocks noGrp="1"/>
          </p:cNvSpPr>
          <p:nvPr>
            <p:ph type="body" idx="1"/>
          </p:nvPr>
        </p:nvSpPr>
        <p:spPr/>
        <p:txBody>
          <a:bodyPr/>
          <a:lstStyle/>
          <a:p>
            <a:endParaRPr lang="es-AR" smtClean="0"/>
          </a:p>
        </p:txBody>
      </p:sp>
      <p:pic>
        <p:nvPicPr>
          <p:cNvPr id="57348" name="Picture 4" descr="trbajando con primerito 035"/>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advTm="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pPr algn="ctr">
              <a:defRPr/>
            </a:pPr>
            <a:r>
              <a:rPr lang="es-ES" sz="4800" b="1" dirty="0" smtClean="0">
                <a:ln>
                  <a:solidFill>
                    <a:schemeClr val="accent1">
                      <a:lumMod val="50000"/>
                    </a:schemeClr>
                  </a:solidFill>
                </a:ln>
                <a:solidFill>
                  <a:srgbClr val="4DE1EA"/>
                </a:solidFill>
                <a:effectLst>
                  <a:outerShdw blurRad="38100" dist="38100" dir="2700000" algn="tl">
                    <a:srgbClr val="C0C0C0"/>
                  </a:outerShdw>
                </a:effectLst>
              </a:rPr>
              <a:t>DISEÑO Y BOSQUEJO</a:t>
            </a:r>
            <a:br>
              <a:rPr lang="es-ES" sz="4800" b="1" dirty="0" smtClean="0">
                <a:ln>
                  <a:solidFill>
                    <a:schemeClr val="accent1">
                      <a:lumMod val="50000"/>
                    </a:schemeClr>
                  </a:solidFill>
                </a:ln>
                <a:solidFill>
                  <a:srgbClr val="4DE1EA"/>
                </a:solidFill>
                <a:effectLst>
                  <a:outerShdw blurRad="38100" dist="38100" dir="2700000" algn="tl">
                    <a:srgbClr val="C0C0C0"/>
                  </a:outerShdw>
                </a:effectLst>
              </a:rPr>
            </a:br>
            <a:r>
              <a:rPr lang="es-ES" sz="4800" b="1" dirty="0" smtClean="0">
                <a:ln>
                  <a:solidFill>
                    <a:schemeClr val="accent1">
                      <a:lumMod val="50000"/>
                    </a:schemeClr>
                  </a:solidFill>
                </a:ln>
                <a:solidFill>
                  <a:srgbClr val="4DE1EA"/>
                </a:solidFill>
                <a:effectLst>
                  <a:outerShdw blurRad="38100" dist="38100" dir="2700000" algn="tl">
                    <a:srgbClr val="C0C0C0"/>
                  </a:outerShdw>
                </a:effectLst>
              </a:rPr>
              <a:t> DE FICHAS</a:t>
            </a:r>
            <a:endParaRPr lang="es-ES" sz="4600" dirty="0" smtClean="0">
              <a:ln>
                <a:solidFill>
                  <a:schemeClr val="accent1">
                    <a:lumMod val="50000"/>
                  </a:schemeClr>
                </a:solidFill>
              </a:ln>
            </a:endParaRPr>
          </a:p>
        </p:txBody>
      </p:sp>
      <p:sp>
        <p:nvSpPr>
          <p:cNvPr id="35842" name="Rectangle 3"/>
          <p:cNvSpPr>
            <a:spLocks noGrp="1"/>
          </p:cNvSpPr>
          <p:nvPr>
            <p:ph type="body" idx="1"/>
          </p:nvPr>
        </p:nvSpPr>
        <p:spPr/>
        <p:txBody>
          <a:bodyPr/>
          <a:lstStyle/>
          <a:p>
            <a:pPr lvl="1">
              <a:lnSpc>
                <a:spcPct val="80000"/>
              </a:lnSpc>
            </a:pPr>
            <a:r>
              <a:rPr lang="es-ES" b="1" smtClean="0">
                <a:latin typeface="Calibri" pitchFamily="34" charset="0"/>
              </a:rPr>
              <a:t>Exploración de ejemplos de fichas individuales. Interpretar las partes de las fichas, cuyo contenido global, ya conocen.</a:t>
            </a:r>
          </a:p>
          <a:p>
            <a:pPr lvl="1">
              <a:lnSpc>
                <a:spcPct val="80000"/>
              </a:lnSpc>
            </a:pPr>
            <a:r>
              <a:rPr lang="es-ES" b="1" smtClean="0">
                <a:latin typeface="Calibri" pitchFamily="34" charset="0"/>
              </a:rPr>
              <a:t>Compartir sus experiencias como lectores con otros pares o adultos de situaciones de lectura de fichas colectivas. </a:t>
            </a:r>
          </a:p>
          <a:p>
            <a:pPr lvl="1">
              <a:lnSpc>
                <a:spcPct val="80000"/>
              </a:lnSpc>
            </a:pPr>
            <a:r>
              <a:rPr lang="es-ES" b="1" smtClean="0">
                <a:latin typeface="Calibri" pitchFamily="34" charset="0"/>
              </a:rPr>
              <a:t>Confección a partir de la toma de notas (del pizarrón) video y las enciclopedias.</a:t>
            </a:r>
          </a:p>
          <a:p>
            <a:pPr lvl="1">
              <a:lnSpc>
                <a:spcPct val="80000"/>
              </a:lnSpc>
            </a:pPr>
            <a:r>
              <a:rPr lang="es-ES" b="1" smtClean="0">
                <a:latin typeface="Calibri" pitchFamily="34" charset="0"/>
              </a:rPr>
              <a:t>Elaboración de fichas previo acuerdo sobre: que vamos a escribir, de que manera, como lo vamos a expresar, destinatario, hasta el formato de la ficha, ubicación del dibujo.</a:t>
            </a:r>
          </a:p>
          <a:p>
            <a:pPr lvl="1">
              <a:lnSpc>
                <a:spcPct val="80000"/>
              </a:lnSpc>
            </a:pPr>
            <a:r>
              <a:rPr lang="es-ES" b="1" smtClean="0">
                <a:latin typeface="Calibri" pitchFamily="34" charset="0"/>
              </a:rPr>
              <a:t>Luego serán revisadas después de la visita al zoo.</a:t>
            </a:r>
          </a:p>
          <a:p>
            <a:pPr lvl="1">
              <a:lnSpc>
                <a:spcPct val="80000"/>
              </a:lnSpc>
            </a:pPr>
            <a:r>
              <a:rPr lang="es-ES" b="1" smtClean="0">
                <a:latin typeface="Calibri" pitchFamily="34" charset="0"/>
              </a:rPr>
              <a:t>Puesta en común de las fichas.</a:t>
            </a: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81" name="Group 17"/>
          <p:cNvGraphicFramePr>
            <a:graphicFrameLocks noGrp="1"/>
          </p:cNvGraphicFramePr>
          <p:nvPr/>
        </p:nvGraphicFramePr>
        <p:xfrm>
          <a:off x="642938" y="1285875"/>
          <a:ext cx="8001000" cy="4906963"/>
        </p:xfrm>
        <a:graphic>
          <a:graphicData uri="http://schemas.openxmlformats.org/drawingml/2006/table">
            <a:tbl>
              <a:tblPr/>
              <a:tblGrid>
                <a:gridCol w="2416175"/>
                <a:gridCol w="2695575"/>
                <a:gridCol w="2889250"/>
              </a:tblGrid>
              <a:tr h="584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smtClean="0">
                          <a:ln>
                            <a:noFill/>
                          </a:ln>
                          <a:solidFill>
                            <a:srgbClr val="FFFFFF"/>
                          </a:solidFill>
                          <a:effectLst/>
                          <a:latin typeface="Calibri" pitchFamily="34" charset="0"/>
                        </a:rPr>
                        <a:t>ACTIVIDADES</a:t>
                      </a:r>
                      <a:endParaRPr kumimoji="0" lang="es-ES" sz="20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smtClean="0">
                          <a:ln>
                            <a:noFill/>
                          </a:ln>
                          <a:solidFill>
                            <a:srgbClr val="FFFFFF"/>
                          </a:solidFill>
                          <a:effectLst/>
                          <a:latin typeface="Calibri" pitchFamily="34" charset="0"/>
                        </a:rPr>
                        <a:t>QUEHACERES DEL LECTOR</a:t>
                      </a:r>
                      <a:endParaRPr kumimoji="0" lang="es-ES" sz="20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smtClean="0">
                          <a:ln>
                            <a:noFill/>
                          </a:ln>
                          <a:solidFill>
                            <a:srgbClr val="FFFFFF"/>
                          </a:solidFill>
                          <a:effectLst/>
                          <a:latin typeface="Calibri" pitchFamily="34" charset="0"/>
                        </a:rPr>
                        <a:t>QUEHACERES DEL ESCRITOR</a:t>
                      </a:r>
                      <a:endParaRPr kumimoji="0" lang="es-ES" sz="20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9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smtClean="0">
                          <a:ln>
                            <a:noFill/>
                          </a:ln>
                          <a:solidFill>
                            <a:srgbClr val="000000"/>
                          </a:solidFill>
                          <a:effectLst/>
                          <a:latin typeface="Calibri" pitchFamily="34" charset="0"/>
                        </a:rPr>
                        <a:t>Diseño y bosquejo de fichas sobre los animales ( el aula será previamente dividida en tres sectores según habitad terrestre, acuático y aéreo y cada grupo seleccionara 4 representantes animales)</a:t>
                      </a:r>
                      <a:endParaRPr kumimoji="0" lang="es-ES" sz="1800" b="1"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800" b="1" i="0" u="none" strike="noStrike" cap="none" normalizeH="0" baseline="0" smtClean="0">
                          <a:ln>
                            <a:noFill/>
                          </a:ln>
                          <a:solidFill>
                            <a:srgbClr val="000000"/>
                          </a:solidFill>
                          <a:effectLst/>
                          <a:latin typeface="Calibri" pitchFamily="34" charset="0"/>
                        </a:rPr>
                        <a:t>Exploración de ejemplos de fichas individuales.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800" b="1" i="0" u="none" strike="noStrike" cap="none" normalizeH="0" baseline="0" smtClean="0">
                          <a:ln>
                            <a:noFill/>
                          </a:ln>
                          <a:solidFill>
                            <a:srgbClr val="000000"/>
                          </a:solidFill>
                          <a:effectLst/>
                          <a:latin typeface="Calibri" pitchFamily="34" charset="0"/>
                        </a:rPr>
                        <a:t>Interpretar las partes de las fichas, cuyo contenido global ya conocen.</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800" b="1" i="0" u="none" strike="noStrike" cap="none" normalizeH="0" baseline="0" smtClean="0">
                          <a:ln>
                            <a:noFill/>
                          </a:ln>
                          <a:solidFill>
                            <a:srgbClr val="000000"/>
                          </a:solidFill>
                          <a:effectLst/>
                          <a:latin typeface="Calibri" pitchFamily="34" charset="0"/>
                        </a:rPr>
                        <a:t>Compartir sus experiencias como lectores con otros pares o adultos de situaciones de lectura colectiva. </a:t>
                      </a:r>
                      <a:endParaRPr kumimoji="0" lang="es-ES" sz="1800" b="1"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MX" sz="1800" b="1" i="0" u="none" strike="noStrike" cap="none" normalizeH="0" baseline="0" smtClean="0">
                          <a:ln>
                            <a:noFill/>
                          </a:ln>
                          <a:solidFill>
                            <a:srgbClr val="000000"/>
                          </a:solidFill>
                          <a:effectLst/>
                          <a:latin typeface="Calibri" pitchFamily="34" charset="0"/>
                        </a:rPr>
                        <a:t>Confección a partir de la toma de notas ( del pizarrón) del video y las enciclopedias.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MX" sz="1800" b="1" i="0" u="none" strike="noStrike" cap="none" normalizeH="0" baseline="0" smtClean="0">
                          <a:ln>
                            <a:noFill/>
                          </a:ln>
                          <a:solidFill>
                            <a:srgbClr val="000000"/>
                          </a:solidFill>
                          <a:effectLst/>
                          <a:latin typeface="Calibri" pitchFamily="34" charset="0"/>
                        </a:rPr>
                        <a:t>Elaboración de fichas  previo acuerdo sobre: que vamos escribir, de que manera, como lo vamos a expresar, destinatario, hasta el formato de la ficha, ubicación del dibujo.</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MX" sz="1800" b="1" i="0" u="none" strike="noStrike" cap="none" normalizeH="0" baseline="0" smtClean="0">
                          <a:ln>
                            <a:noFill/>
                          </a:ln>
                          <a:solidFill>
                            <a:srgbClr val="000000"/>
                          </a:solidFill>
                          <a:effectLst/>
                          <a:latin typeface="Calibri" pitchFamily="34" charset="0"/>
                        </a:rPr>
                        <a:t>Revisión después de la vista al zoológico </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MX" sz="1800" b="1" i="0" u="none" strike="noStrike" cap="none" normalizeH="0" baseline="0" smtClean="0">
                          <a:ln>
                            <a:noFill/>
                          </a:ln>
                          <a:solidFill>
                            <a:srgbClr val="000000"/>
                          </a:solidFill>
                          <a:effectLst/>
                          <a:latin typeface="Calibri" pitchFamily="34" charset="0"/>
                        </a:rPr>
                        <a:t>Puesta en común de las fichas. </a:t>
                      </a:r>
                      <a:endParaRPr kumimoji="0" lang="es-ES" sz="1800" b="1"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81"/>
                                        </p:tgtEl>
                                        <p:attrNameLst>
                                          <p:attrName>style.visibility</p:attrName>
                                        </p:attrNameLst>
                                      </p:cBhvr>
                                      <p:to>
                                        <p:strVal val="visible"/>
                                      </p:to>
                                    </p:set>
                                    <p:animEffect transition="in" filter="fade">
                                      <p:cBhvr>
                                        <p:cTn id="7" dur="2000"/>
                                        <p:tgtEl>
                                          <p:spTgt spid="36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15" name="Group 19"/>
          <p:cNvGraphicFramePr>
            <a:graphicFrameLocks noGrp="1"/>
          </p:cNvGraphicFramePr>
          <p:nvPr>
            <p:ph/>
          </p:nvPr>
        </p:nvGraphicFramePr>
        <p:xfrm>
          <a:off x="457200" y="704850"/>
          <a:ext cx="8229600" cy="5619750"/>
        </p:xfrm>
        <a:graphic>
          <a:graphicData uri="http://schemas.openxmlformats.org/drawingml/2006/table">
            <a:tbl>
              <a:tblPr/>
              <a:tblGrid>
                <a:gridCol w="2603500"/>
                <a:gridCol w="2882900"/>
                <a:gridCol w="2743200"/>
              </a:tblGrid>
              <a:tr h="1158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400" b="1"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bg1"/>
                          </a:solidFill>
                          <a:effectLst/>
                          <a:latin typeface="Calibri" pitchFamily="34" charset="0"/>
                          <a:cs typeface="Times New Roman" pitchFamily="18" charset="0"/>
                        </a:rPr>
                        <a:t>ACTIVIDADES</a:t>
                      </a:r>
                      <a:endParaRPr kumimoji="0" lang="es-ES" sz="2000" b="1" i="0" u="none" strike="noStrike" cap="none" normalizeH="0" baseline="0" dirty="0" smtClean="0">
                        <a:ln>
                          <a:noFill/>
                        </a:ln>
                        <a:solidFill>
                          <a:schemeClr val="bg1"/>
                        </a:solidFill>
                        <a:effectLst/>
                        <a:latin typeface="Calibri"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s-ES" sz="1000" b="1"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sz="2000" b="1" i="0" u="none" strike="noStrike" cap="none" normalizeH="0" baseline="0" dirty="0" smtClean="0">
                          <a:ln>
                            <a:noFill/>
                          </a:ln>
                          <a:solidFill>
                            <a:schemeClr val="bg1"/>
                          </a:solidFill>
                          <a:effectLst/>
                          <a:latin typeface="Calibri" pitchFamily="34" charset="0"/>
                          <a:cs typeface="Times New Roman" pitchFamily="18" charset="0"/>
                        </a:rPr>
                        <a:t>ASPECTOS A EVALUAR LECTURA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s-ES" sz="1000" b="1" i="0" u="none" strike="noStrike" kern="1200" cap="none" normalizeH="0" baseline="0" dirty="0" smtClean="0">
                        <a:ln>
                          <a:noFill/>
                        </a:ln>
                        <a:solidFill>
                          <a:schemeClr val="tx1"/>
                        </a:solidFill>
                        <a:effectLst/>
                        <a:latin typeface="Calibri" pitchFamily="34" charset="0"/>
                        <a:ea typeface="+mn-ea"/>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sz="2000" b="1" i="0" u="none" strike="noStrike" kern="1200" cap="none" normalizeH="0" baseline="0" dirty="0" smtClean="0">
                          <a:ln>
                            <a:noFill/>
                          </a:ln>
                          <a:solidFill>
                            <a:schemeClr val="bg1"/>
                          </a:solidFill>
                          <a:effectLst/>
                          <a:latin typeface="Calibri" pitchFamily="34" charset="0"/>
                          <a:ea typeface="+mn-ea"/>
                          <a:cs typeface="Times New Roman" pitchFamily="18" charset="0"/>
                        </a:rPr>
                        <a:t>ASPECTOS A EVALUAR EN SIST. DE ESCRITURA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460875">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s-ES" b="1" kern="1200" dirty="0" smtClean="0">
                        <a:solidFill>
                          <a:schemeClr val="dk1"/>
                        </a:solidFill>
                        <a:latin typeface="+mj-lt"/>
                        <a:ea typeface="+mn-ea"/>
                        <a:cs typeface="+mn-cs"/>
                      </a:endParaRP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b="1" kern="1200" dirty="0" smtClean="0">
                          <a:solidFill>
                            <a:schemeClr val="dk1"/>
                          </a:solidFill>
                          <a:latin typeface="+mj-lt"/>
                          <a:ea typeface="+mn-ea"/>
                          <a:cs typeface="+mn-cs"/>
                        </a:rPr>
                        <a:t>Fichas  (tanto para la elaboración como  para la revisión)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endParaRPr kumimoji="0" lang="es-ES" b="1" kern="1200" dirty="0" smtClean="0">
                        <a:solidFill>
                          <a:schemeClr val="dk1"/>
                        </a:solidFill>
                        <a:latin typeface="+mj-lt"/>
                        <a:ea typeface="+mn-ea"/>
                        <a:cs typeface="+mn-cs"/>
                      </a:endParaRPr>
                    </a:p>
                    <a:p>
                      <a:r>
                        <a:rPr kumimoji="0" lang="es-ES" b="1" kern="1200" dirty="0" smtClean="0">
                          <a:solidFill>
                            <a:schemeClr val="dk1"/>
                          </a:solidFill>
                          <a:latin typeface="+mj-lt"/>
                          <a:ea typeface="+mn-ea"/>
                          <a:cs typeface="+mn-cs"/>
                        </a:rPr>
                        <a:t>- letra</a:t>
                      </a:r>
                      <a:endParaRPr kumimoji="0" lang="es-AR" b="1" kern="1200" dirty="0" smtClean="0">
                        <a:solidFill>
                          <a:schemeClr val="dk1"/>
                        </a:solidFill>
                        <a:latin typeface="+mj-lt"/>
                        <a:ea typeface="+mn-ea"/>
                        <a:cs typeface="+mn-cs"/>
                      </a:endParaRPr>
                    </a:p>
                    <a:p>
                      <a:r>
                        <a:rPr kumimoji="0" lang="es-ES" b="1" kern="1200" dirty="0" smtClean="0">
                          <a:solidFill>
                            <a:schemeClr val="dk1"/>
                          </a:solidFill>
                          <a:latin typeface="+mj-lt"/>
                          <a:ea typeface="+mn-ea"/>
                          <a:cs typeface="+mn-cs"/>
                        </a:rPr>
                        <a:t>- separación entre              palabras</a:t>
                      </a:r>
                      <a:endParaRPr kumimoji="0" lang="es-AR" b="1" kern="1200" dirty="0" smtClean="0">
                        <a:solidFill>
                          <a:schemeClr val="dk1"/>
                        </a:solidFill>
                        <a:latin typeface="+mj-lt"/>
                        <a:ea typeface="+mn-ea"/>
                        <a:cs typeface="+mn-cs"/>
                      </a:endParaRPr>
                    </a:p>
                    <a:p>
                      <a:r>
                        <a:rPr kumimoji="0" lang="es-ES" b="1" kern="1200" dirty="0" smtClean="0">
                          <a:solidFill>
                            <a:schemeClr val="dk1"/>
                          </a:solidFill>
                          <a:latin typeface="+mj-lt"/>
                          <a:ea typeface="+mn-ea"/>
                          <a:cs typeface="+mn-cs"/>
                        </a:rPr>
                        <a:t>- puntuación</a:t>
                      </a:r>
                      <a:endParaRPr kumimoji="0" lang="es-AR" b="1" kern="1200" dirty="0" smtClean="0">
                        <a:solidFill>
                          <a:schemeClr val="dk1"/>
                        </a:solidFill>
                        <a:latin typeface="+mj-lt"/>
                        <a:ea typeface="+mn-ea"/>
                        <a:cs typeface="+mn-cs"/>
                      </a:endParaRPr>
                    </a:p>
                    <a:p>
                      <a:r>
                        <a:rPr kumimoji="0" lang="es-ES" b="1" kern="1200" dirty="0" smtClean="0">
                          <a:solidFill>
                            <a:schemeClr val="dk1"/>
                          </a:solidFill>
                          <a:latin typeface="+mj-lt"/>
                          <a:ea typeface="+mn-ea"/>
                          <a:cs typeface="+mn-cs"/>
                        </a:rPr>
                        <a:t>-uso de mayúsculas</a:t>
                      </a:r>
                      <a:endParaRPr kumimoji="0" lang="es-AR" b="1" kern="1200" dirty="0" smtClean="0">
                        <a:solidFill>
                          <a:schemeClr val="dk1"/>
                        </a:solidFill>
                        <a:latin typeface="+mj-lt"/>
                        <a:ea typeface="+mn-ea"/>
                        <a:cs typeface="+mn-cs"/>
                      </a:endParaRPr>
                    </a:p>
                    <a:p>
                      <a:r>
                        <a:rPr kumimoji="0" lang="es-ES" b="1" kern="1200" dirty="0" smtClean="0">
                          <a:solidFill>
                            <a:schemeClr val="dk1"/>
                          </a:solidFill>
                          <a:latin typeface="+mj-lt"/>
                          <a:ea typeface="+mn-ea"/>
                          <a:cs typeface="+mn-cs"/>
                        </a:rPr>
                        <a:t>-uso de conectores, pronombres</a:t>
                      </a:r>
                      <a:endParaRPr kumimoji="0" lang="es-AR" b="1" kern="1200" dirty="0" smtClean="0">
                        <a:solidFill>
                          <a:schemeClr val="dk1"/>
                        </a:solidFill>
                        <a:latin typeface="+mj-lt"/>
                        <a:ea typeface="+mn-ea"/>
                        <a:cs typeface="+mn-cs"/>
                      </a:endParaRPr>
                    </a:p>
                    <a:p>
                      <a:r>
                        <a:rPr kumimoji="0" lang="es-ES" b="1" kern="1200" dirty="0" smtClean="0">
                          <a:solidFill>
                            <a:schemeClr val="dk1"/>
                          </a:solidFill>
                          <a:latin typeface="+mj-lt"/>
                          <a:ea typeface="+mn-ea"/>
                          <a:cs typeface="+mn-cs"/>
                        </a:rPr>
                        <a:t>- coherencia entre el criterio de clasificación e información escrita</a:t>
                      </a:r>
                      <a:endParaRPr kumimoji="0" lang="es-AR" b="1" kern="1200" dirty="0" smtClean="0">
                        <a:solidFill>
                          <a:schemeClr val="dk1"/>
                        </a:solidFill>
                        <a:latin typeface="+mj-lt"/>
                        <a:ea typeface="+mn-ea"/>
                        <a:cs typeface="+mn-cs"/>
                      </a:endParaRPr>
                    </a:p>
                    <a:p>
                      <a:r>
                        <a:rPr kumimoji="0" lang="es-ES" b="1" kern="1200" dirty="0" smtClean="0">
                          <a:solidFill>
                            <a:schemeClr val="dk1"/>
                          </a:solidFill>
                          <a:latin typeface="+mj-lt"/>
                          <a:ea typeface="+mn-ea"/>
                          <a:cs typeface="+mn-cs"/>
                        </a:rPr>
                        <a:t>-incluye información solicitada</a:t>
                      </a:r>
                      <a:endParaRPr kumimoji="0" lang="es-AR" b="1" kern="1200" dirty="0" smtClean="0">
                        <a:solidFill>
                          <a:schemeClr val="dk1"/>
                        </a:solidFill>
                        <a:latin typeface="+mj-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s-ES" b="1" kern="1200" dirty="0" smtClean="0">
                        <a:solidFill>
                          <a:schemeClr val="dk1"/>
                        </a:solidFill>
                        <a:latin typeface="+mj-lt"/>
                        <a:ea typeface="+mn-ea"/>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just"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s-AR" sz="2000" b="1" i="0" u="none" strike="noStrike" cap="none" normalizeH="0" baseline="0" dirty="0" smtClean="0">
                        <a:ln>
                          <a:noFill/>
                        </a:ln>
                        <a:solidFill>
                          <a:schemeClr val="tx1"/>
                        </a:solidFill>
                        <a:effectLst/>
                        <a:latin typeface="Calibri"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315"/>
                                        </p:tgtEl>
                                        <p:attrNameLst>
                                          <p:attrName>style.visibility</p:attrName>
                                        </p:attrNameLst>
                                      </p:cBhvr>
                                      <p:to>
                                        <p:strVal val="visible"/>
                                      </p:to>
                                    </p:set>
                                    <p:animEffect transition="in" filter="fade">
                                      <p:cBhvr>
                                        <p:cTn id="7" dur="2000"/>
                                        <p:tgtEl>
                                          <p:spTgt spid="55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endParaRPr lang="es-AR" smtClean="0"/>
          </a:p>
        </p:txBody>
      </p:sp>
      <p:sp>
        <p:nvSpPr>
          <p:cNvPr id="58371" name="Rectangle 3"/>
          <p:cNvSpPr>
            <a:spLocks noGrp="1"/>
          </p:cNvSpPr>
          <p:nvPr>
            <p:ph type="body" idx="1"/>
          </p:nvPr>
        </p:nvSpPr>
        <p:spPr/>
        <p:txBody>
          <a:bodyPr/>
          <a:lstStyle/>
          <a:p>
            <a:endParaRPr lang="es-AR" smtClean="0"/>
          </a:p>
        </p:txBody>
      </p:sp>
      <p:pic>
        <p:nvPicPr>
          <p:cNvPr id="58372" name="Picture 4" descr="DSCN1163"/>
          <p:cNvPicPr>
            <a:picLocks noChangeAspect="1" noChangeArrowheads="1"/>
          </p:cNvPicPr>
          <p:nvPr/>
        </p:nvPicPr>
        <p:blipFill>
          <a:blip r:embed="rId2"/>
          <a:srcRect/>
          <a:stretch>
            <a:fillRect/>
          </a:stretch>
        </p:blipFill>
        <p:spPr bwMode="auto">
          <a:xfrm>
            <a:off x="-987425" y="-739775"/>
            <a:ext cx="11118850" cy="8339138"/>
          </a:xfrm>
          <a:prstGeom prst="rect">
            <a:avLst/>
          </a:prstGeom>
          <a:noFill/>
        </p:spPr>
      </p:pic>
    </p:spTree>
  </p:cSld>
  <p:clrMapOvr>
    <a:masterClrMapping/>
  </p:clrMapOvr>
  <p:transition spd="slow" advTm="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DSCN1177"/>
          <p:cNvPicPr>
            <a:picLocks noChangeAspect="1" noChangeArrowheads="1"/>
          </p:cNvPicPr>
          <p:nvPr/>
        </p:nvPicPr>
        <p:blipFill>
          <a:blip r:embed="rId2" cstate="print"/>
          <a:srcRect/>
          <a:stretch>
            <a:fillRect/>
          </a:stretch>
        </p:blipFill>
        <p:spPr bwMode="auto">
          <a:xfrm>
            <a:off x="2123728" y="305272"/>
            <a:ext cx="4752528" cy="6336704"/>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a:lstStyle/>
          <a:p>
            <a:pPr>
              <a:defRPr/>
            </a:pPr>
            <a:r>
              <a:rPr lang="es-ES" sz="4800" b="1" dirty="0" smtClean="0">
                <a:ln>
                  <a:solidFill>
                    <a:schemeClr val="bg2">
                      <a:lumMod val="25000"/>
                    </a:schemeClr>
                  </a:solidFill>
                </a:ln>
                <a:solidFill>
                  <a:srgbClr val="4DE1EA"/>
                </a:solidFill>
                <a:effectLst>
                  <a:outerShdw blurRad="38100" dist="38100" dir="2700000" algn="tl">
                    <a:srgbClr val="C0C0C0"/>
                  </a:outerShdw>
                </a:effectLst>
              </a:rPr>
              <a:t>VISITA: VAMOS AL ZOOLÓGICO</a:t>
            </a:r>
            <a:r>
              <a:rPr lang="es-ES" sz="4600" dirty="0" smtClean="0">
                <a:ln>
                  <a:solidFill>
                    <a:schemeClr val="bg2">
                      <a:lumMod val="25000"/>
                    </a:schemeClr>
                  </a:solidFill>
                </a:ln>
              </a:rPr>
              <a:t> </a:t>
            </a:r>
          </a:p>
        </p:txBody>
      </p:sp>
      <p:sp>
        <p:nvSpPr>
          <p:cNvPr id="2" name="Rectangle 3"/>
          <p:cNvSpPr>
            <a:spLocks noGrp="1"/>
          </p:cNvSpPr>
          <p:nvPr>
            <p:ph type="body" idx="1"/>
          </p:nvPr>
        </p:nvSpPr>
        <p:spPr/>
        <p:txBody>
          <a:bodyPr/>
          <a:lstStyle/>
          <a:p>
            <a:endParaRPr lang="es-ES" sz="2400" b="1" smtClean="0">
              <a:latin typeface="Calibri" pitchFamily="34" charset="0"/>
            </a:endParaRPr>
          </a:p>
          <a:p>
            <a:r>
              <a:rPr lang="es-ES" sz="2400" b="1" smtClean="0">
                <a:latin typeface="Calibri" pitchFamily="34" charset="0"/>
              </a:rPr>
              <a:t>Escucha de la narrativa.</a:t>
            </a:r>
          </a:p>
          <a:p>
            <a:r>
              <a:rPr lang="es-ES" sz="2400" b="1" smtClean="0">
                <a:latin typeface="Calibri" pitchFamily="34" charset="0"/>
              </a:rPr>
              <a:t>Lectura de los distintos carteles para ubicarnos en el espacio y conocer sobre los animales.</a:t>
            </a:r>
          </a:p>
          <a:p>
            <a:r>
              <a:rPr lang="es-ES" sz="2400" b="1" smtClean="0">
                <a:latin typeface="Calibri" pitchFamily="34" charset="0"/>
              </a:rPr>
              <a:t>Observación del formato en el que aparecen los carteles, las letras etc.</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500063"/>
            <a:ext cx="8229600" cy="1143000"/>
          </a:xfrm>
        </p:spPr>
        <p:txBody>
          <a:bodyPr>
            <a:normAutofit/>
          </a:bodyPr>
          <a:lstStyle/>
          <a:p>
            <a:pPr algn="ctr" eaLnBrk="1" fontAlgn="auto" hangingPunct="1">
              <a:spcAft>
                <a:spcPts val="0"/>
              </a:spcAft>
              <a:defRPr/>
            </a:pPr>
            <a:r>
              <a:rPr lang="es-MX" sz="5600" b="1" dirty="0" smtClean="0">
                <a:ln>
                  <a:solidFill>
                    <a:schemeClr val="tx2">
                      <a:lumMod val="50000"/>
                    </a:schemeClr>
                  </a:solidFill>
                </a:ln>
                <a:solidFill>
                  <a:schemeClr val="accent3">
                    <a:tint val="90000"/>
                    <a:satMod val="120000"/>
                  </a:schemeClr>
                </a:solidFill>
                <a:effectLst>
                  <a:outerShdw blurRad="38100" dist="25400" dir="5400000" algn="tl" rotWithShape="0">
                    <a:srgbClr val="000000">
                      <a:alpha val="43000"/>
                    </a:srgbClr>
                  </a:outerShdw>
                </a:effectLst>
              </a:rPr>
              <a:t>OBJETIVOS</a:t>
            </a:r>
            <a:endParaRPr lang="es-ES" sz="5600" b="1" dirty="0" smtClean="0">
              <a:ln>
                <a:solidFill>
                  <a:schemeClr val="tx2">
                    <a:lumMod val="50000"/>
                  </a:schemeClr>
                </a:solidFill>
              </a:ln>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4" name="3 CuadroTexto"/>
          <p:cNvSpPr txBox="1"/>
          <p:nvPr/>
        </p:nvSpPr>
        <p:spPr>
          <a:xfrm>
            <a:off x="857250" y="1785938"/>
            <a:ext cx="7786688" cy="4832350"/>
          </a:xfrm>
          <a:prstGeom prst="rect">
            <a:avLst/>
          </a:prstGeom>
          <a:noFill/>
        </p:spPr>
        <p:txBody>
          <a:bodyPr>
            <a:spAutoFit/>
          </a:bodyPr>
          <a:lstStyle/>
          <a:p>
            <a:pPr algn="ctr" fontAlgn="auto">
              <a:spcBef>
                <a:spcPts val="0"/>
              </a:spcBef>
              <a:spcAft>
                <a:spcPts val="0"/>
              </a:spcAft>
              <a:buFont typeface="Wingdings" pitchFamily="2" charset="2"/>
              <a:buChar char="§"/>
              <a:defRPr/>
            </a:pPr>
            <a:r>
              <a:rPr lang="es-MX" sz="2800" b="1" dirty="0">
                <a:latin typeface="+mj-lt"/>
              </a:rPr>
              <a:t> Desarrollar los quehaceres de lector y</a:t>
            </a:r>
          </a:p>
          <a:p>
            <a:pPr algn="ctr" fontAlgn="auto">
              <a:spcBef>
                <a:spcPts val="0"/>
              </a:spcBef>
              <a:spcAft>
                <a:spcPts val="0"/>
              </a:spcAft>
              <a:defRPr/>
            </a:pPr>
            <a:r>
              <a:rPr lang="es-MX" sz="2800" b="1" dirty="0">
                <a:latin typeface="+mj-lt"/>
              </a:rPr>
              <a:t> escritor para que le permitan constituirse</a:t>
            </a:r>
          </a:p>
          <a:p>
            <a:pPr algn="ctr" fontAlgn="auto">
              <a:spcBef>
                <a:spcPts val="0"/>
              </a:spcBef>
              <a:spcAft>
                <a:spcPts val="0"/>
              </a:spcAft>
              <a:defRPr/>
            </a:pPr>
            <a:r>
              <a:rPr lang="es-MX" sz="2800" b="1" dirty="0">
                <a:latin typeface="+mj-lt"/>
              </a:rPr>
              <a:t> como ciudadanos de la cultura letrada.</a:t>
            </a:r>
          </a:p>
          <a:p>
            <a:pPr algn="ctr" fontAlgn="auto">
              <a:spcBef>
                <a:spcPts val="0"/>
              </a:spcBef>
              <a:spcAft>
                <a:spcPts val="0"/>
              </a:spcAft>
              <a:buFont typeface="Wingdings" pitchFamily="2" charset="2"/>
              <a:buChar char="§"/>
              <a:defRPr/>
            </a:pPr>
            <a:r>
              <a:rPr lang="es-MX" sz="2800" b="1" dirty="0">
                <a:latin typeface="+mj-lt"/>
              </a:rPr>
              <a:t>Advertir y comprender la relación entre </a:t>
            </a:r>
          </a:p>
          <a:p>
            <a:pPr algn="ctr" fontAlgn="auto">
              <a:spcBef>
                <a:spcPts val="0"/>
              </a:spcBef>
              <a:spcAft>
                <a:spcPts val="0"/>
              </a:spcAft>
              <a:defRPr/>
            </a:pPr>
            <a:r>
              <a:rPr lang="es-MX" sz="2800" b="1" dirty="0">
                <a:latin typeface="+mj-lt"/>
              </a:rPr>
              <a:t> practica social de lectura y quehaceres  en </a:t>
            </a:r>
          </a:p>
          <a:p>
            <a:pPr algn="ctr" fontAlgn="auto">
              <a:spcBef>
                <a:spcPts val="0"/>
              </a:spcBef>
              <a:spcAft>
                <a:spcPts val="0"/>
              </a:spcAft>
              <a:defRPr/>
            </a:pPr>
            <a:r>
              <a:rPr lang="es-MX" sz="2800" b="1" dirty="0">
                <a:latin typeface="+mj-lt"/>
              </a:rPr>
              <a:t>Función al propósito que se persigue</a:t>
            </a:r>
          </a:p>
          <a:p>
            <a:pPr algn="ctr" fontAlgn="auto">
              <a:spcBef>
                <a:spcPts val="0"/>
              </a:spcBef>
              <a:spcAft>
                <a:spcPts val="0"/>
              </a:spcAft>
              <a:defRPr/>
            </a:pPr>
            <a:r>
              <a:rPr lang="es-MX" sz="2800" b="1" dirty="0">
                <a:latin typeface="+mj-lt"/>
              </a:rPr>
              <a:t> en una situación comunicativa.</a:t>
            </a:r>
          </a:p>
          <a:p>
            <a:pPr algn="ctr" fontAlgn="auto">
              <a:spcBef>
                <a:spcPts val="0"/>
              </a:spcBef>
              <a:spcAft>
                <a:spcPts val="0"/>
              </a:spcAft>
              <a:buFont typeface="Wingdings" pitchFamily="2" charset="2"/>
              <a:buChar char="§"/>
              <a:defRPr/>
            </a:pPr>
            <a:r>
              <a:rPr lang="es-MX" sz="2800" b="1" dirty="0">
                <a:latin typeface="+mj-lt"/>
              </a:rPr>
              <a:t>Elaborar cartas, fichas, y notas periodísticas,</a:t>
            </a:r>
          </a:p>
          <a:p>
            <a:pPr algn="ctr" fontAlgn="auto">
              <a:spcBef>
                <a:spcPts val="0"/>
              </a:spcBef>
              <a:spcAft>
                <a:spcPts val="0"/>
              </a:spcAft>
              <a:defRPr/>
            </a:pPr>
            <a:r>
              <a:rPr lang="es-MX" sz="2800" b="1" dirty="0">
                <a:latin typeface="+mj-lt"/>
              </a:rPr>
              <a:t> como resultado de una practica social especifica, constituyéndose como un escritor dentro de un contexto discursivo determinado. </a:t>
            </a:r>
            <a:endParaRPr lang="es-ES" sz="2800" b="1" dirty="0">
              <a:latin typeface="+mj-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2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20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20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fade">
                                      <p:cBhvr>
                                        <p:cTn id="52"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pPr algn="ctr">
              <a:defRPr/>
            </a:pPr>
            <a:r>
              <a:rPr lang="es-ES" sz="4800" b="1" dirty="0" smtClean="0">
                <a:ln>
                  <a:solidFill>
                    <a:schemeClr val="bg2">
                      <a:lumMod val="25000"/>
                    </a:schemeClr>
                  </a:solidFill>
                </a:ln>
                <a:solidFill>
                  <a:srgbClr val="4DE1EA"/>
                </a:solidFill>
                <a:effectLst>
                  <a:outerShdw blurRad="38100" dist="38100" dir="2700000" algn="tl">
                    <a:srgbClr val="C0C0C0"/>
                  </a:outerShdw>
                </a:effectLst>
              </a:rPr>
              <a:t>“REGISTRO”</a:t>
            </a:r>
          </a:p>
        </p:txBody>
      </p:sp>
      <p:sp>
        <p:nvSpPr>
          <p:cNvPr id="2" name="Rectangle 3"/>
          <p:cNvSpPr>
            <a:spLocks noGrp="1"/>
          </p:cNvSpPr>
          <p:nvPr>
            <p:ph type="body" idx="1"/>
          </p:nvPr>
        </p:nvSpPr>
        <p:spPr/>
        <p:txBody>
          <a:bodyPr/>
          <a:lstStyle/>
          <a:p>
            <a:endParaRPr lang="es-ES" sz="2400" b="1" smtClean="0">
              <a:latin typeface="Calibri" pitchFamily="34" charset="0"/>
            </a:endParaRPr>
          </a:p>
          <a:p>
            <a:r>
              <a:rPr lang="es-ES" sz="2400" b="1" smtClean="0">
                <a:latin typeface="Calibri" pitchFamily="34" charset="0"/>
              </a:rPr>
              <a:t>Puesta en común de observaciones, dictado de alumnos a docente.</a:t>
            </a:r>
          </a:p>
          <a:p>
            <a:r>
              <a:rPr lang="es-ES" sz="2400" b="1" smtClean="0">
                <a:latin typeface="Calibri" pitchFamily="34" charset="0"/>
              </a:rPr>
              <a:t>Reelaboración de fichas, desde lo conceptual incorporando información nueva.</a:t>
            </a:r>
          </a:p>
          <a:p>
            <a:r>
              <a:rPr lang="es-ES" sz="2400" b="1" smtClean="0">
                <a:latin typeface="Calibri" pitchFamily="34" charset="0"/>
              </a:rPr>
              <a:t>revisión de fichas desde tipo de letra, redacción, ortografía, relectura desde lo comprensible socialmente.</a:t>
            </a:r>
          </a:p>
          <a:p>
            <a:r>
              <a:rPr lang="es-ES" sz="2400" b="1" smtClean="0">
                <a:latin typeface="Calibri" pitchFamily="34" charset="0"/>
              </a:rPr>
              <a:t>Análisis de bosquejo, revisión y reescritura  de borradores</a:t>
            </a:r>
          </a:p>
          <a:p>
            <a:r>
              <a:rPr lang="es-ES" sz="2400" b="1" smtClean="0">
                <a:latin typeface="Calibri" pitchFamily="34" charset="0"/>
              </a:rPr>
              <a:t>Lectura en voz alta de fichas revisadas.</a:t>
            </a:r>
          </a:p>
          <a:p>
            <a:endParaRPr lang="es-ES" sz="2400" b="1" smtClean="0">
              <a:latin typeface="Calibri" pitchFamily="34" charset="0"/>
            </a:endParaRPr>
          </a:p>
          <a:p>
            <a:endParaRPr lang="es-ES" smtClean="0"/>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04" name="Group 20"/>
          <p:cNvGraphicFramePr>
            <a:graphicFrameLocks noGrp="1"/>
          </p:cNvGraphicFramePr>
          <p:nvPr/>
        </p:nvGraphicFramePr>
        <p:xfrm>
          <a:off x="785813" y="642938"/>
          <a:ext cx="8001000" cy="5548312"/>
        </p:xfrm>
        <a:graphic>
          <a:graphicData uri="http://schemas.openxmlformats.org/drawingml/2006/table">
            <a:tbl>
              <a:tblPr/>
              <a:tblGrid>
                <a:gridCol w="2416175"/>
                <a:gridCol w="2695575"/>
                <a:gridCol w="2889250"/>
              </a:tblGrid>
              <a:tr h="701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smtClean="0">
                          <a:ln>
                            <a:noFill/>
                          </a:ln>
                          <a:solidFill>
                            <a:srgbClr val="FFFFFF"/>
                          </a:solidFill>
                          <a:effectLst/>
                          <a:latin typeface="Calibri" pitchFamily="34" charset="0"/>
                        </a:rPr>
                        <a:t>ACTIVIDADES</a:t>
                      </a:r>
                      <a:endParaRPr kumimoji="0" lang="es-ES" sz="20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smtClean="0">
                          <a:ln>
                            <a:noFill/>
                          </a:ln>
                          <a:solidFill>
                            <a:srgbClr val="FFFFFF"/>
                          </a:solidFill>
                          <a:effectLst/>
                          <a:latin typeface="Calibri" pitchFamily="34" charset="0"/>
                        </a:rPr>
                        <a:t>QUEHACERES DEL LECTOR</a:t>
                      </a:r>
                      <a:endParaRPr kumimoji="0" lang="es-ES" sz="20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smtClean="0">
                          <a:ln>
                            <a:noFill/>
                          </a:ln>
                          <a:solidFill>
                            <a:srgbClr val="FFFFFF"/>
                          </a:solidFill>
                          <a:effectLst/>
                          <a:latin typeface="Calibri" pitchFamily="34" charset="0"/>
                        </a:rPr>
                        <a:t>QUEHACERES DEL ESCRITOR</a:t>
                      </a:r>
                      <a:endParaRPr kumimoji="0" lang="es-ES" sz="20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178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smtClean="0">
                          <a:ln>
                            <a:noFill/>
                          </a:ln>
                          <a:solidFill>
                            <a:srgbClr val="000000"/>
                          </a:solidFill>
                          <a:effectLst/>
                          <a:latin typeface="Calibri" pitchFamily="34" charset="0"/>
                        </a:rPr>
                        <a:t>Viaje </a:t>
                      </a:r>
                      <a:endParaRPr kumimoji="0" lang="es-ES" sz="1800" b="1"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MX" sz="1800" b="1" i="0" u="none" strike="noStrike" cap="none" normalizeH="0" baseline="0" smtClean="0">
                          <a:ln>
                            <a:noFill/>
                          </a:ln>
                          <a:solidFill>
                            <a:srgbClr val="000000"/>
                          </a:solidFill>
                          <a:effectLst/>
                          <a:latin typeface="Calibri" pitchFamily="34" charset="0"/>
                        </a:rPr>
                        <a:t>Escucha de la narrativa.</a:t>
                      </a:r>
                      <a:endParaRPr kumimoji="0" lang="es-ES" sz="1800" b="1"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MX" sz="1800" b="1" i="0" u="none" strike="noStrike" cap="none" normalizeH="0" baseline="0" smtClean="0">
                          <a:ln>
                            <a:noFill/>
                          </a:ln>
                          <a:solidFill>
                            <a:srgbClr val="000000"/>
                          </a:solidFill>
                          <a:effectLst/>
                          <a:latin typeface="Calibri" pitchFamily="34" charset="0"/>
                        </a:rPr>
                        <a:t>Lectura de los distintos carteles para ubicarnos en el espacio y conocer sobre los animales.</a:t>
                      </a:r>
                      <a:endParaRPr kumimoji="0" lang="es-ES" sz="1800" b="1"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MX" sz="1800" b="1" i="0" u="none" strike="noStrike" cap="none" normalizeH="0" baseline="0" smtClean="0">
                          <a:ln>
                            <a:noFill/>
                          </a:ln>
                          <a:solidFill>
                            <a:srgbClr val="000000"/>
                          </a:solidFill>
                          <a:effectLst/>
                          <a:latin typeface="Calibri" pitchFamily="34" charset="0"/>
                        </a:rPr>
                        <a:t>Observación del formato en que aparecen los carteles, letra, etc. </a:t>
                      </a:r>
                      <a:endParaRPr kumimoji="0" lang="es-ES" sz="1800" b="1"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s-AR" sz="1800" b="1"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2439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smtClean="0">
                          <a:ln>
                            <a:noFill/>
                          </a:ln>
                          <a:solidFill>
                            <a:srgbClr val="000000"/>
                          </a:solidFill>
                          <a:effectLst/>
                          <a:latin typeface="Calibri" pitchFamily="34" charset="0"/>
                        </a:rPr>
                        <a:t>Puesta en común de las observaciones.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smtClean="0">
                          <a:ln>
                            <a:noFill/>
                          </a:ln>
                          <a:solidFill>
                            <a:srgbClr val="000000"/>
                          </a:solidFill>
                          <a:effectLst/>
                          <a:latin typeface="Calibri" pitchFamily="34" charset="0"/>
                        </a:rPr>
                        <a:t>Reelaboración de fichas de animales ( desde lo conceptual)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smtClean="0">
                          <a:ln>
                            <a:noFill/>
                          </a:ln>
                          <a:solidFill>
                            <a:srgbClr val="000000"/>
                          </a:solidFill>
                          <a:effectLst/>
                          <a:latin typeface="Calibri" pitchFamily="34" charset="0"/>
                        </a:rPr>
                        <a:t>Revisión de fichas desde tipo de letra, redacción y ortografía. </a:t>
                      </a:r>
                      <a:endParaRPr kumimoji="0" lang="es-ES" sz="1800" b="1"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MX" sz="1800" b="1" i="0" u="none" strike="noStrike" cap="none" normalizeH="0" baseline="0" smtClean="0">
                          <a:ln>
                            <a:noFill/>
                          </a:ln>
                          <a:solidFill>
                            <a:srgbClr val="000000"/>
                          </a:solidFill>
                          <a:effectLst/>
                          <a:latin typeface="Calibri" pitchFamily="34" charset="0"/>
                        </a:rPr>
                        <a:t>Relectura de fichas incorporando nueva información.</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MX" sz="1800" b="1" i="0" u="none" strike="noStrike" cap="none" normalizeH="0" baseline="0" smtClean="0">
                          <a:ln>
                            <a:noFill/>
                          </a:ln>
                          <a:solidFill>
                            <a:srgbClr val="000000"/>
                          </a:solidFill>
                          <a:effectLst/>
                          <a:latin typeface="Calibri" pitchFamily="34" charset="0"/>
                        </a:rPr>
                        <a:t>Relectura desde lo comprensible (socialmente)</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MX" sz="1800" b="1" i="0" u="none" strike="noStrike" cap="none" normalizeH="0" baseline="0" smtClean="0">
                          <a:ln>
                            <a:noFill/>
                          </a:ln>
                          <a:solidFill>
                            <a:srgbClr val="000000"/>
                          </a:solidFill>
                          <a:effectLst/>
                          <a:latin typeface="Calibri" pitchFamily="34" charset="0"/>
                        </a:rPr>
                        <a:t>Lectura en voz alta de las fichas ya revisadas. </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endParaRPr kumimoji="0" lang="es-ES" sz="1800" b="1"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MX" sz="1800" b="1" i="0" u="none" strike="noStrike" cap="none" normalizeH="0" baseline="0" smtClean="0">
                          <a:ln>
                            <a:noFill/>
                          </a:ln>
                          <a:solidFill>
                            <a:srgbClr val="000000"/>
                          </a:solidFill>
                          <a:effectLst/>
                          <a:latin typeface="Calibri" pitchFamily="34" charset="0"/>
                        </a:rPr>
                        <a:t>Escritura de lo observado, dictado alumno docente.</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MX" sz="1800" b="1" i="0" u="none" strike="noStrike" cap="none" normalizeH="0" baseline="0" smtClean="0">
                          <a:ln>
                            <a:noFill/>
                          </a:ln>
                          <a:solidFill>
                            <a:srgbClr val="000000"/>
                          </a:solidFill>
                          <a:effectLst/>
                          <a:latin typeface="Calibri" pitchFamily="34" charset="0"/>
                        </a:rPr>
                        <a:t>Análisis  de los bosquejos, revisión y reescritura de los borradores. </a:t>
                      </a:r>
                      <a:endParaRPr kumimoji="0" lang="es-ES" sz="1800" b="1"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MX" sz="1800" b="1" i="0" u="none" strike="noStrike" cap="none" normalizeH="0" baseline="0" smtClean="0">
                          <a:ln>
                            <a:noFill/>
                          </a:ln>
                          <a:solidFill>
                            <a:srgbClr val="000000"/>
                          </a:solidFill>
                          <a:effectLst/>
                          <a:latin typeface="Calibri" pitchFamily="34" charset="0"/>
                        </a:rPr>
                        <a:t>Reescritura.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04"/>
                                        </p:tgtEl>
                                        <p:attrNameLst>
                                          <p:attrName>style.visibility</p:attrName>
                                        </p:attrNameLst>
                                      </p:cBhvr>
                                      <p:to>
                                        <p:strVal val="visible"/>
                                      </p:to>
                                    </p:set>
                                    <p:animEffect transition="in" filter="fade">
                                      <p:cBhvr>
                                        <p:cTn id="7" dur="2000"/>
                                        <p:tgtEl>
                                          <p:spTgt spid="42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468313" y="908050"/>
            <a:ext cx="8229600" cy="1143000"/>
          </a:xfrm>
        </p:spPr>
        <p:txBody>
          <a:bodyPr/>
          <a:lstStyle/>
          <a:p>
            <a:pPr algn="ctr">
              <a:defRPr/>
            </a:pPr>
            <a:r>
              <a:rPr lang="es-ES" sz="4600" dirty="0" smtClean="0"/>
              <a:t> </a:t>
            </a:r>
            <a:r>
              <a:rPr lang="es-ES" sz="4600" dirty="0" smtClean="0">
                <a:ln>
                  <a:solidFill>
                    <a:schemeClr val="bg2">
                      <a:lumMod val="25000"/>
                    </a:schemeClr>
                  </a:solidFill>
                </a:ln>
              </a:rPr>
              <a:t> </a:t>
            </a:r>
            <a:r>
              <a:rPr lang="es-ES" sz="4800" b="1" dirty="0" smtClean="0">
                <a:ln>
                  <a:solidFill>
                    <a:schemeClr val="bg2">
                      <a:lumMod val="25000"/>
                    </a:schemeClr>
                  </a:solidFill>
                </a:ln>
                <a:solidFill>
                  <a:srgbClr val="4DE1EA"/>
                </a:solidFill>
                <a:effectLst>
                  <a:outerShdw blurRad="38100" dist="38100" dir="2700000" algn="tl">
                    <a:srgbClr val="C0C0C0"/>
                  </a:outerShdw>
                </a:effectLst>
              </a:rPr>
              <a:t>ELABORACIÓN DE NOTAS INFORMATIVAS</a:t>
            </a:r>
          </a:p>
        </p:txBody>
      </p:sp>
      <p:sp>
        <p:nvSpPr>
          <p:cNvPr id="43010" name="Rectangle 3"/>
          <p:cNvSpPr>
            <a:spLocks noGrp="1"/>
          </p:cNvSpPr>
          <p:nvPr>
            <p:ph type="body" idx="1"/>
          </p:nvPr>
        </p:nvSpPr>
        <p:spPr/>
        <p:txBody>
          <a:bodyPr/>
          <a:lstStyle/>
          <a:p>
            <a:endParaRPr lang="es-ES" sz="2400" b="1" smtClean="0">
              <a:latin typeface="Calibri" pitchFamily="34" charset="0"/>
            </a:endParaRPr>
          </a:p>
          <a:p>
            <a:r>
              <a:rPr lang="es-ES" sz="2400" b="1" smtClean="0">
                <a:latin typeface="Calibri" pitchFamily="34" charset="0"/>
              </a:rPr>
              <a:t>Lectura colectiva sobre notas de la revista de la escuela</a:t>
            </a:r>
          </a:p>
          <a:p>
            <a:r>
              <a:rPr lang="es-ES" sz="2400" b="1" smtClean="0">
                <a:latin typeface="Calibri" pitchFamily="34" charset="0"/>
              </a:rPr>
              <a:t>Producción de textos informativos breves mediante las fichas confeccionadas anteriormente.</a:t>
            </a:r>
          </a:p>
          <a:p>
            <a:r>
              <a:rPr lang="es-ES" sz="2400" b="1" smtClean="0">
                <a:latin typeface="Calibri" pitchFamily="34" charset="0"/>
              </a:rPr>
              <a:t>Interacción nuevamente con el modelo textual (revista) para realizar (ellos mismos) las modificaciones necesarias en el producido por ellos.</a:t>
            </a:r>
          </a:p>
          <a:p>
            <a:r>
              <a:rPr lang="es-ES" sz="2400" b="1" smtClean="0">
                <a:latin typeface="Calibri" pitchFamily="34" charset="0"/>
              </a:rPr>
              <a:t>Lectura colectiva de las notas realizadas en voz alta</a:t>
            </a: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67" name="Group 23"/>
          <p:cNvGraphicFramePr>
            <a:graphicFrameLocks noGrp="1"/>
          </p:cNvGraphicFramePr>
          <p:nvPr>
            <p:ph/>
          </p:nvPr>
        </p:nvGraphicFramePr>
        <p:xfrm>
          <a:off x="323850" y="0"/>
          <a:ext cx="8445500" cy="6524625"/>
        </p:xfrm>
        <a:graphic>
          <a:graphicData uri="http://schemas.openxmlformats.org/drawingml/2006/table">
            <a:tbl>
              <a:tblPr/>
              <a:tblGrid>
                <a:gridCol w="2671763"/>
                <a:gridCol w="2959100"/>
                <a:gridCol w="2814637"/>
              </a:tblGrid>
              <a:tr h="1108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bg1"/>
                          </a:solidFill>
                          <a:effectLst/>
                          <a:latin typeface="Calibri" pitchFamily="34" charset="0"/>
                          <a:cs typeface="Times New Roman" pitchFamily="18" charset="0"/>
                        </a:rPr>
                        <a:t>ACTIVIDADES</a:t>
                      </a:r>
                      <a:endParaRPr kumimoji="0" lang="es-ES" sz="2000" b="1" i="0" u="none" strike="noStrike" cap="none" normalizeH="0" baseline="0" dirty="0" smtClean="0">
                        <a:ln>
                          <a:noFill/>
                        </a:ln>
                        <a:solidFill>
                          <a:schemeClr val="bg1"/>
                        </a:solidFill>
                        <a:effectLst/>
                        <a:latin typeface="Calibri"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sz="2000" b="1" i="0" u="none" strike="noStrike" cap="none" normalizeH="0" baseline="0" dirty="0" smtClean="0">
                          <a:ln>
                            <a:noFill/>
                          </a:ln>
                          <a:solidFill>
                            <a:schemeClr val="bg1"/>
                          </a:solidFill>
                          <a:effectLst/>
                          <a:latin typeface="Calibri" pitchFamily="34" charset="0"/>
                          <a:cs typeface="Times New Roman" pitchFamily="18" charset="0"/>
                        </a:rPr>
                        <a:t>ASPECTOS A EVALUAR LECTURA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sz="2000" b="1" i="0" u="none" strike="noStrike" kern="1200" cap="none" normalizeH="0" baseline="0" dirty="0" smtClean="0">
                          <a:ln>
                            <a:noFill/>
                          </a:ln>
                          <a:solidFill>
                            <a:schemeClr val="bg1"/>
                          </a:solidFill>
                          <a:effectLst/>
                          <a:latin typeface="Calibri" pitchFamily="34" charset="0"/>
                          <a:ea typeface="+mn-ea"/>
                          <a:cs typeface="Times New Roman" pitchFamily="18" charset="0"/>
                        </a:rPr>
                        <a:t>ASPECTOS A EVALUAR EN SIST. DE ESCRITURA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416550">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s-ES" b="1" kern="1200" baseline="0" dirty="0" smtClean="0">
                        <a:solidFill>
                          <a:schemeClr val="dk1"/>
                        </a:solidFill>
                        <a:latin typeface="+mj-lt"/>
                        <a:ea typeface="+mn-ea"/>
                        <a:cs typeface="+mn-cs"/>
                      </a:endParaRP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s-ES" b="1" kern="1200" baseline="0" dirty="0" smtClean="0">
                        <a:solidFill>
                          <a:schemeClr val="dk1"/>
                        </a:solidFill>
                        <a:latin typeface="+mj-lt"/>
                        <a:ea typeface="+mn-ea"/>
                        <a:cs typeface="+mn-cs"/>
                      </a:endParaRP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b="1" kern="1200" baseline="0" dirty="0" smtClean="0">
                          <a:solidFill>
                            <a:schemeClr val="dk1"/>
                          </a:solidFill>
                          <a:latin typeface="+mj-lt"/>
                          <a:ea typeface="+mn-ea"/>
                          <a:cs typeface="+mn-cs"/>
                        </a:rPr>
                        <a:t>Notas informativas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742950" marR="0" lvl="1" indent="-28575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s-ES" b="1" kern="1200" baseline="0" dirty="0" smtClean="0">
                        <a:solidFill>
                          <a:schemeClr val="dk1"/>
                        </a:solidFill>
                        <a:latin typeface="+mj-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s-ES" b="1" kern="1200" baseline="0" dirty="0" smtClean="0">
                        <a:solidFill>
                          <a:schemeClr val="dk1"/>
                        </a:solidFill>
                        <a:latin typeface="+mj-lt"/>
                        <a:ea typeface="+mn-ea"/>
                        <a:cs typeface="+mn-cs"/>
                      </a:endParaRP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b="1" kern="1200" baseline="0" dirty="0" smtClean="0">
                          <a:solidFill>
                            <a:schemeClr val="dk1"/>
                          </a:solidFill>
                          <a:latin typeface="+mj-lt"/>
                          <a:ea typeface="+mn-ea"/>
                          <a:cs typeface="+mn-cs"/>
                        </a:rPr>
                        <a:t>- reconocimiento de estructura</a:t>
                      </a: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b="1" kern="1200" baseline="0" dirty="0" smtClean="0">
                          <a:solidFill>
                            <a:schemeClr val="dk1"/>
                          </a:solidFill>
                          <a:latin typeface="+mj-lt"/>
                          <a:ea typeface="+mn-ea"/>
                          <a:cs typeface="+mn-cs"/>
                        </a:rPr>
                        <a:t>- identificación de palabras y titulo con contexto grafico</a:t>
                      </a: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b="1" kern="1200" baseline="0" dirty="0" smtClean="0">
                          <a:solidFill>
                            <a:schemeClr val="dk1"/>
                          </a:solidFill>
                          <a:latin typeface="+mj-lt"/>
                          <a:ea typeface="+mn-ea"/>
                          <a:cs typeface="+mn-cs"/>
                        </a:rPr>
                        <a:t>- lectura de texto breve con imagen</a:t>
                      </a: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b="1" kern="1200" baseline="0" dirty="0" smtClean="0">
                          <a:solidFill>
                            <a:schemeClr val="dk1"/>
                          </a:solidFill>
                          <a:latin typeface="+mj-lt"/>
                          <a:ea typeface="+mn-ea"/>
                          <a:cs typeface="+mn-cs"/>
                        </a:rPr>
                        <a:t>- estrategias lectoras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s-ES" b="1" kern="1200" baseline="0" dirty="0" smtClean="0">
                        <a:solidFill>
                          <a:schemeClr val="dk1"/>
                        </a:solidFill>
                        <a:latin typeface="+mj-lt"/>
                        <a:ea typeface="+mn-ea"/>
                        <a:cs typeface="+mn-cs"/>
                      </a:endParaRP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s-ES" b="1" kern="1200" baseline="0" dirty="0" smtClean="0">
                        <a:solidFill>
                          <a:schemeClr val="dk1"/>
                        </a:solidFill>
                        <a:latin typeface="+mj-lt"/>
                        <a:ea typeface="+mn-ea"/>
                        <a:cs typeface="+mn-cs"/>
                      </a:endParaRP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b="1" kern="1200" baseline="0" dirty="0" smtClean="0">
                          <a:solidFill>
                            <a:schemeClr val="dk1"/>
                          </a:solidFill>
                          <a:latin typeface="+mj-lt"/>
                          <a:ea typeface="+mn-ea"/>
                          <a:cs typeface="+mn-cs"/>
                        </a:rPr>
                        <a:t>- letra</a:t>
                      </a: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b="1" kern="1200" baseline="0" dirty="0" smtClean="0">
                          <a:solidFill>
                            <a:schemeClr val="dk1"/>
                          </a:solidFill>
                          <a:latin typeface="+mj-lt"/>
                          <a:ea typeface="+mn-ea"/>
                          <a:cs typeface="+mn-cs"/>
                        </a:rPr>
                        <a:t>- separación entre palabras</a:t>
                      </a: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b="1" kern="1200" baseline="0" dirty="0" smtClean="0">
                          <a:solidFill>
                            <a:schemeClr val="dk1"/>
                          </a:solidFill>
                          <a:latin typeface="+mj-lt"/>
                          <a:ea typeface="+mn-ea"/>
                          <a:cs typeface="+mn-cs"/>
                        </a:rPr>
                        <a:t>- puntuación</a:t>
                      </a: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b="1" kern="1200" baseline="0" dirty="0" smtClean="0">
                          <a:solidFill>
                            <a:schemeClr val="dk1"/>
                          </a:solidFill>
                          <a:latin typeface="+mj-lt"/>
                          <a:ea typeface="+mn-ea"/>
                          <a:cs typeface="+mn-cs"/>
                        </a:rPr>
                        <a:t>-uso de mayúsculas</a:t>
                      </a: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b="1" kern="1200" baseline="0" dirty="0" smtClean="0">
                          <a:solidFill>
                            <a:schemeClr val="dk1"/>
                          </a:solidFill>
                          <a:latin typeface="+mj-lt"/>
                          <a:ea typeface="+mn-ea"/>
                          <a:cs typeface="+mn-cs"/>
                        </a:rPr>
                        <a:t>-uso de conectores, pronombres</a:t>
                      </a: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b="1" kern="1200" baseline="0" dirty="0" smtClean="0">
                          <a:solidFill>
                            <a:schemeClr val="dk1"/>
                          </a:solidFill>
                          <a:latin typeface="+mj-lt"/>
                          <a:ea typeface="+mn-ea"/>
                          <a:cs typeface="+mn-cs"/>
                        </a:rPr>
                        <a:t>-incluye información solicitada</a:t>
                      </a: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b="1" kern="1200" baseline="0" dirty="0" smtClean="0">
                          <a:solidFill>
                            <a:schemeClr val="dk1"/>
                          </a:solidFill>
                          <a:latin typeface="+mj-lt"/>
                          <a:ea typeface="+mn-ea"/>
                          <a:cs typeface="+mn-cs"/>
                        </a:rPr>
                        <a:t>- coherencia interna en lo producido</a:t>
                      </a: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b="1" kern="1200" baseline="0" dirty="0" smtClean="0">
                          <a:solidFill>
                            <a:schemeClr val="dk1"/>
                          </a:solidFill>
                          <a:latin typeface="+mj-lt"/>
                          <a:ea typeface="+mn-ea"/>
                          <a:cs typeface="+mn-cs"/>
                        </a:rPr>
                        <a:t>- léxico empleado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67"/>
                                        </p:tgtEl>
                                        <p:attrNameLst>
                                          <p:attrName>style.visibility</p:attrName>
                                        </p:attrNameLst>
                                      </p:cBhvr>
                                      <p:to>
                                        <p:strVal val="visible"/>
                                      </p:to>
                                    </p:set>
                                    <p:animEffect transition="in" filter="fade">
                                      <p:cBhvr>
                                        <p:cTn id="7" dur="2000"/>
                                        <p:tgtEl>
                                          <p:spTgt spid="57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395288" y="1125538"/>
            <a:ext cx="8229600" cy="1143000"/>
          </a:xfrm>
        </p:spPr>
        <p:txBody>
          <a:bodyPr/>
          <a:lstStyle/>
          <a:p>
            <a:pPr algn="ctr">
              <a:defRPr/>
            </a:pPr>
            <a:r>
              <a:rPr lang="es-ES" sz="4800" b="1" dirty="0" smtClean="0">
                <a:ln>
                  <a:solidFill>
                    <a:schemeClr val="bg2">
                      <a:lumMod val="25000"/>
                    </a:schemeClr>
                  </a:solidFill>
                </a:ln>
                <a:solidFill>
                  <a:srgbClr val="4DE1EA"/>
                </a:solidFill>
                <a:effectLst>
                  <a:outerShdw blurRad="38100" dist="38100" dir="2700000" algn="tl">
                    <a:srgbClr val="C0C0C0"/>
                  </a:outerShdw>
                </a:effectLst>
              </a:rPr>
              <a:t>PRESENTACIÓN PÚBLICA DEL PROYECTO</a:t>
            </a:r>
            <a:r>
              <a:rPr lang="es-ES" sz="4600" dirty="0" smtClean="0">
                <a:ln>
                  <a:solidFill>
                    <a:schemeClr val="bg2">
                      <a:lumMod val="25000"/>
                    </a:schemeClr>
                  </a:solidFill>
                </a:ln>
              </a:rPr>
              <a:t> </a:t>
            </a:r>
          </a:p>
        </p:txBody>
      </p:sp>
      <p:sp>
        <p:nvSpPr>
          <p:cNvPr id="44034" name="Rectangle 3"/>
          <p:cNvSpPr>
            <a:spLocks noGrp="1"/>
          </p:cNvSpPr>
          <p:nvPr>
            <p:ph type="body" idx="1"/>
          </p:nvPr>
        </p:nvSpPr>
        <p:spPr>
          <a:xfrm>
            <a:off x="457200" y="2063750"/>
            <a:ext cx="8229600" cy="4389438"/>
          </a:xfrm>
        </p:spPr>
        <p:txBody>
          <a:bodyPr/>
          <a:lstStyle/>
          <a:p>
            <a:endParaRPr lang="es-ES" sz="2400" b="1" smtClean="0">
              <a:latin typeface="Calibri" pitchFamily="34" charset="0"/>
            </a:endParaRPr>
          </a:p>
          <a:p>
            <a:r>
              <a:rPr lang="es-ES" sz="2400" b="1" smtClean="0">
                <a:latin typeface="Calibri" pitchFamily="34" charset="0"/>
              </a:rPr>
              <a:t>Las distintas notas serán expuesta en el interior de cada grado, cada alumno deberá del conjunto seleccionar las notas que serán publicadas.</a:t>
            </a:r>
          </a:p>
          <a:p>
            <a:r>
              <a:rPr lang="es-ES" sz="2400" b="1" smtClean="0">
                <a:latin typeface="Calibri" pitchFamily="34" charset="0"/>
              </a:rPr>
              <a:t>Previamente se acordaran de manera conjunta, a través de un listado, los criterios para seleccionarlas. Los mismos apuntaran a las consideraciones que son necesarias a la hora de producir un texto que debe ser leído por otros.</a:t>
            </a: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83" name="Group 27"/>
          <p:cNvGraphicFramePr>
            <a:graphicFrameLocks noGrp="1"/>
          </p:cNvGraphicFramePr>
          <p:nvPr/>
        </p:nvGraphicFramePr>
        <p:xfrm>
          <a:off x="0" y="44450"/>
          <a:ext cx="8893175" cy="6407150"/>
        </p:xfrm>
        <a:graphic>
          <a:graphicData uri="http://schemas.openxmlformats.org/drawingml/2006/table">
            <a:tbl>
              <a:tblPr/>
              <a:tblGrid>
                <a:gridCol w="2619375"/>
                <a:gridCol w="2384425"/>
                <a:gridCol w="3889375"/>
              </a:tblGrid>
              <a:tr h="604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smtClean="0">
                          <a:ln>
                            <a:noFill/>
                          </a:ln>
                          <a:solidFill>
                            <a:srgbClr val="FFFFFF"/>
                          </a:solidFill>
                          <a:effectLst/>
                          <a:latin typeface="Calibri" pitchFamily="34" charset="0"/>
                        </a:rPr>
                        <a:t>ACTIVIDADES</a:t>
                      </a:r>
                      <a:endParaRPr kumimoji="0" lang="es-ES" sz="20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smtClean="0">
                          <a:ln>
                            <a:noFill/>
                          </a:ln>
                          <a:solidFill>
                            <a:srgbClr val="FFFFFF"/>
                          </a:solidFill>
                          <a:effectLst/>
                          <a:latin typeface="Calibri" pitchFamily="34" charset="0"/>
                        </a:rPr>
                        <a:t>QUEHACERES DEL LECTOR</a:t>
                      </a:r>
                      <a:endParaRPr kumimoji="0" lang="es-ES" sz="20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smtClean="0">
                          <a:ln>
                            <a:noFill/>
                          </a:ln>
                          <a:solidFill>
                            <a:srgbClr val="FFFFFF"/>
                          </a:solidFill>
                          <a:effectLst/>
                          <a:latin typeface="Calibri" pitchFamily="34" charset="0"/>
                        </a:rPr>
                        <a:t>QUEHACERES DEL ESCRITOR</a:t>
                      </a:r>
                      <a:endParaRPr kumimoji="0" lang="es-ES" sz="20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88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smtClean="0">
                          <a:ln>
                            <a:noFill/>
                          </a:ln>
                          <a:solidFill>
                            <a:srgbClr val="000000"/>
                          </a:solidFill>
                          <a:effectLst/>
                          <a:latin typeface="Calibri" pitchFamily="34" charset="0"/>
                        </a:rPr>
                        <a:t>Elaboración de las notas informativas para la revista de la escuela. </a:t>
                      </a:r>
                      <a:endParaRPr kumimoji="0" lang="es-ES" sz="1800" b="1"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MX" sz="1800" b="1" i="0" u="none" strike="noStrike" cap="none" normalizeH="0" baseline="0" smtClean="0">
                          <a:ln>
                            <a:noFill/>
                          </a:ln>
                          <a:solidFill>
                            <a:srgbClr val="000000"/>
                          </a:solidFill>
                          <a:effectLst/>
                          <a:latin typeface="Calibri" pitchFamily="34" charset="0"/>
                        </a:rPr>
                        <a:t>Lectura colectiva sobre  notas de la revista de la escuela ( comprender características)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MX" sz="1800" b="1" i="0" u="none" strike="noStrike" cap="none" normalizeH="0" baseline="0" smtClean="0">
                          <a:ln>
                            <a:noFill/>
                          </a:ln>
                          <a:solidFill>
                            <a:srgbClr val="000000"/>
                          </a:solidFill>
                          <a:effectLst/>
                          <a:latin typeface="Calibri" pitchFamily="34" charset="0"/>
                        </a:rPr>
                        <a:t>Lectura colectiva de las notas realizadas en voz alta. </a:t>
                      </a:r>
                      <a:endParaRPr kumimoji="0" lang="es-ES" sz="1800" b="1"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MX" sz="1800" b="1" i="0" u="none" strike="noStrike" cap="none" normalizeH="0" baseline="0" smtClean="0">
                          <a:ln>
                            <a:noFill/>
                          </a:ln>
                          <a:solidFill>
                            <a:srgbClr val="000000"/>
                          </a:solidFill>
                          <a:effectLst/>
                          <a:latin typeface="Calibri" pitchFamily="34" charset="0"/>
                        </a:rPr>
                        <a:t>Producción de textos informativos breves mediante  las fichas confeccionadas anteriormente.</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MX" sz="1800" b="1" i="0" u="none" strike="noStrike" cap="none" normalizeH="0" baseline="0" smtClean="0">
                          <a:ln>
                            <a:noFill/>
                          </a:ln>
                          <a:solidFill>
                            <a:srgbClr val="000000"/>
                          </a:solidFill>
                          <a:effectLst/>
                          <a:latin typeface="Calibri" pitchFamily="34" charset="0"/>
                        </a:rPr>
                        <a:t>Interacción nuevamente con el modelo textual (revista) para realizar (ellos mismos) las modificaciones necesarias en el producido por ellos.</a:t>
                      </a:r>
                      <a:endParaRPr kumimoji="0" lang="es-ES" sz="1800" b="1"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1611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smtClean="0">
                          <a:ln>
                            <a:noFill/>
                          </a:ln>
                          <a:solidFill>
                            <a:srgbClr val="000000"/>
                          </a:solidFill>
                          <a:effectLst/>
                          <a:latin typeface="Calibri" pitchFamily="34" charset="0"/>
                        </a:rPr>
                        <a:t>Revista - publicación</a:t>
                      </a:r>
                      <a:endParaRPr kumimoji="0" lang="es-ES" sz="1800" b="1"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s-AR" sz="1600" b="1"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sz="1600" b="1" i="0" u="none" strike="noStrike" cap="none" normalizeH="0" baseline="0" smtClean="0">
                          <a:ln>
                            <a:noFill/>
                          </a:ln>
                          <a:solidFill>
                            <a:srgbClr val="000000"/>
                          </a:solidFill>
                          <a:effectLst/>
                          <a:latin typeface="Calibri" pitchFamily="34" charset="0"/>
                        </a:rPr>
                        <a:t>- las distintas notas serán expuesta en el interior de cada grado, cada alumno deberá del conjunto seleccionar las notas que serán publicadas.   </a:t>
                      </a: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ES" sz="1600" b="1" i="0" u="none" strike="noStrike" cap="none" normalizeH="0" baseline="0" smtClean="0">
                          <a:ln>
                            <a:noFill/>
                          </a:ln>
                          <a:solidFill>
                            <a:srgbClr val="000000"/>
                          </a:solidFill>
                          <a:effectLst/>
                          <a:latin typeface="Calibri" pitchFamily="34" charset="0"/>
                        </a:rPr>
                        <a:t>-Previamente se acordaran de manera conjunta, a través de un listado, los criterios para seleccionarlas. Los mismos apuntaran a las consideraciones que son necesarias a la hora de producir un texto que debe ser leído por otros. </a:t>
                      </a:r>
                      <a:endParaRPr kumimoji="0" lang="es-MX" sz="1600" b="1"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s-MX" sz="1600" b="1"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83"/>
                                        </p:tgtEl>
                                        <p:attrNameLst>
                                          <p:attrName>style.visibility</p:attrName>
                                        </p:attrNameLst>
                                      </p:cBhvr>
                                      <p:to>
                                        <p:strVal val="visible"/>
                                      </p:to>
                                    </p:set>
                                    <p:animEffect transition="in" filter="fade">
                                      <p:cBhvr>
                                        <p:cTn id="7" dur="2000"/>
                                        <p:tgtEl>
                                          <p:spTgt spid="45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DSCN1231"/>
          <p:cNvPicPr>
            <a:picLocks noChangeAspect="1" noChangeArrowheads="1"/>
          </p:cNvPicPr>
          <p:nvPr/>
        </p:nvPicPr>
        <p:blipFill>
          <a:blip r:embed="rId2" cstate="print"/>
          <a:srcRect/>
          <a:stretch>
            <a:fillRect/>
          </a:stretch>
        </p:blipFill>
        <p:spPr bwMode="auto">
          <a:xfrm>
            <a:off x="1835150" y="260350"/>
            <a:ext cx="4948238" cy="6597650"/>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DSCN1233"/>
          <p:cNvPicPr>
            <a:picLocks noChangeAspect="1" noChangeArrowheads="1"/>
          </p:cNvPicPr>
          <p:nvPr/>
        </p:nvPicPr>
        <p:blipFill>
          <a:blip r:embed="rId2" cstate="print"/>
          <a:srcRect/>
          <a:stretch>
            <a:fillRect/>
          </a:stretch>
        </p:blipFill>
        <p:spPr bwMode="auto">
          <a:xfrm>
            <a:off x="1692275" y="0"/>
            <a:ext cx="5143500" cy="6858000"/>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DSCN1235"/>
          <p:cNvPicPr>
            <a:picLocks noChangeAspect="1" noChangeArrowheads="1"/>
          </p:cNvPicPr>
          <p:nvPr/>
        </p:nvPicPr>
        <p:blipFill>
          <a:blip r:embed="rId2" cstate="print"/>
          <a:srcRect/>
          <a:stretch>
            <a:fillRect/>
          </a:stretch>
        </p:blipFill>
        <p:spPr bwMode="auto">
          <a:xfrm>
            <a:off x="1835150" y="109538"/>
            <a:ext cx="5060950" cy="6748462"/>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063" y="857250"/>
            <a:ext cx="8072437" cy="5908675"/>
          </a:xfrm>
          <a:prstGeom prst="rect">
            <a:avLst/>
          </a:prstGeom>
          <a:noFill/>
        </p:spPr>
        <p:txBody>
          <a:bodyPr>
            <a:spAutoFit/>
          </a:bodyPr>
          <a:lstStyle/>
          <a:p>
            <a:pPr algn="ctr">
              <a:defRPr/>
            </a:pPr>
            <a:r>
              <a:rPr lang="es-MX" i="1" dirty="0"/>
              <a:t>“</a:t>
            </a:r>
            <a:r>
              <a:rPr lang="es-MX" sz="2000" b="1" dirty="0">
                <a:latin typeface="+mj-lt"/>
              </a:rPr>
              <a:t>Enseñar a leer y escribir es un desafío que transciende ampliamente la alfabetización en sentido estricto. El desafío que hoy enfrenta la escuela es de incorporar a todos los alumnos a la cultura de lo escrito, es el de lograr que todos sus  alumnos lleguen a ser miembros plenos de la comunidad de lectores y escritores.</a:t>
            </a:r>
            <a:endParaRPr lang="es-ES" sz="2000" b="1" dirty="0">
              <a:latin typeface="+mj-lt"/>
            </a:endParaRPr>
          </a:p>
          <a:p>
            <a:pPr algn="ctr">
              <a:defRPr/>
            </a:pPr>
            <a:r>
              <a:rPr lang="es-MX" sz="2000" b="1" dirty="0">
                <a:latin typeface="+mj-lt"/>
              </a:rPr>
              <a:t>Participar en la cultura escrita supone apropiarse de una tradición de lengua y escritura, supone asumir una herencia cultural que involucra el ejercicio de diversas operaciones con los textos y la puesta en acción de conocimientos sobre las relaciones entre los textos, entre ellos y sus autores; entre los autores mismos; entre los autores, los textos y su contexto…</a:t>
            </a:r>
            <a:endParaRPr lang="es-ES" sz="2000" b="1" dirty="0">
              <a:latin typeface="+mj-lt"/>
            </a:endParaRPr>
          </a:p>
          <a:p>
            <a:pPr algn="ctr">
              <a:defRPr/>
            </a:pPr>
            <a:r>
              <a:rPr lang="es-MX" sz="2000" b="1" dirty="0">
                <a:latin typeface="+mj-lt"/>
              </a:rPr>
              <a:t>(…), es necesario re conceptualizar el objeto de la enseñanza y construirlo tomando como referencia fundamental las prácticas sociales de lectura y escritura. Poner en escena una versión escolar de estas prácticas que guarde cierta fidelidad a la versión social (no escolar)  requiere que la escuela funcione como una micro comunidad de lectores y escritores.”</a:t>
            </a:r>
            <a:endParaRPr lang="es-ES" sz="2000" b="1" dirty="0">
              <a:latin typeface="+mj-lt"/>
            </a:endParaRPr>
          </a:p>
          <a:p>
            <a:pPr algn="ctr">
              <a:defRPr/>
            </a:pPr>
            <a:r>
              <a:rPr lang="es-MX" sz="2000" b="1" dirty="0">
                <a:latin typeface="+mj-lt"/>
              </a:rPr>
              <a:t>		   				</a:t>
            </a:r>
          </a:p>
          <a:p>
            <a:pPr algn="ctr">
              <a:defRPr/>
            </a:pPr>
            <a:r>
              <a:rPr lang="es-MX" sz="2000" b="1" dirty="0">
                <a:latin typeface="+mj-lt"/>
              </a:rPr>
              <a:t>Lerner, Delia </a:t>
            </a:r>
            <a:endParaRPr lang="es-ES" sz="2000" b="1" dirty="0">
              <a:latin typeface="+mj-lt"/>
            </a:endParaRPr>
          </a:p>
          <a:p>
            <a:pPr>
              <a:defRPr/>
            </a:pPr>
            <a:endParaRPr lang="es-E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500063"/>
            <a:ext cx="8229600" cy="1143000"/>
          </a:xfrm>
        </p:spPr>
        <p:txBody>
          <a:bodyPr>
            <a:normAutofit/>
          </a:bodyPr>
          <a:lstStyle/>
          <a:p>
            <a:pPr algn="ctr" eaLnBrk="1" fontAlgn="auto" hangingPunct="1">
              <a:spcAft>
                <a:spcPts val="0"/>
              </a:spcAft>
              <a:defRPr/>
            </a:pPr>
            <a:r>
              <a:rPr lang="es-MX" sz="5600" b="1" dirty="0" smtClean="0">
                <a:ln>
                  <a:solidFill>
                    <a:schemeClr val="bg2">
                      <a:lumMod val="25000"/>
                    </a:schemeClr>
                  </a:solidFill>
                </a:ln>
                <a:solidFill>
                  <a:schemeClr val="accent3">
                    <a:tint val="90000"/>
                    <a:satMod val="120000"/>
                  </a:schemeClr>
                </a:solidFill>
                <a:effectLst>
                  <a:outerShdw blurRad="38100" dist="25400" dir="5400000" algn="tl" rotWithShape="0">
                    <a:srgbClr val="000000">
                      <a:alpha val="43000"/>
                    </a:srgbClr>
                  </a:outerShdw>
                </a:effectLst>
              </a:rPr>
              <a:t>ACTORES PARTICIPANTES</a:t>
            </a:r>
            <a:endParaRPr lang="es-ES" sz="5600" b="1" dirty="0" smtClean="0">
              <a:ln>
                <a:solidFill>
                  <a:schemeClr val="bg2">
                    <a:lumMod val="25000"/>
                  </a:schemeClr>
                </a:solidFill>
              </a:ln>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4" name="3 CuadroTexto"/>
          <p:cNvSpPr txBox="1">
            <a:spLocks noChangeArrowheads="1"/>
          </p:cNvSpPr>
          <p:nvPr/>
        </p:nvSpPr>
        <p:spPr bwMode="auto">
          <a:xfrm>
            <a:off x="857250" y="1785938"/>
            <a:ext cx="7072313" cy="4581525"/>
          </a:xfrm>
          <a:prstGeom prst="rect">
            <a:avLst/>
          </a:prstGeom>
          <a:noFill/>
          <a:ln w="9525">
            <a:noFill/>
            <a:miter lim="800000"/>
            <a:headEnd/>
            <a:tailEnd/>
          </a:ln>
        </p:spPr>
        <p:txBody>
          <a:bodyPr>
            <a:spAutoFit/>
          </a:bodyPr>
          <a:lstStyle/>
          <a:p>
            <a:pPr algn="ctr">
              <a:buFont typeface="Wingdings" pitchFamily="2" charset="2"/>
              <a:buChar char="§"/>
            </a:pPr>
            <a:r>
              <a:rPr lang="es-MX" sz="2100" b="1">
                <a:latin typeface="Calibri" pitchFamily="34" charset="0"/>
              </a:rPr>
              <a:t> Alumnos de primer grado: destinatarios del proyecto.</a:t>
            </a:r>
          </a:p>
          <a:p>
            <a:pPr algn="ctr">
              <a:buFont typeface="Wingdings" pitchFamily="2" charset="2"/>
              <a:buChar char="§"/>
            </a:pPr>
            <a:r>
              <a:rPr lang="es-MX" sz="2100" b="1">
                <a:latin typeface="Calibri" pitchFamily="34" charset="0"/>
              </a:rPr>
              <a:t>Docentes de grado y equipo directivo: elaboración, puesta en practica, análisis del proyecto, desde llevarlo a la practica</a:t>
            </a:r>
          </a:p>
          <a:p>
            <a:pPr algn="ctr"/>
            <a:r>
              <a:rPr lang="es-MX" sz="2100" b="1">
                <a:latin typeface="Calibri" pitchFamily="34" charset="0"/>
              </a:rPr>
              <a:t> como la codificación, decodificación obtenida</a:t>
            </a:r>
          </a:p>
          <a:p>
            <a:pPr algn="ctr"/>
            <a:r>
              <a:rPr lang="es-MX" sz="2100" b="1">
                <a:latin typeface="Calibri" pitchFamily="34" charset="0"/>
              </a:rPr>
              <a:t> de dicha puesta en practica.</a:t>
            </a:r>
          </a:p>
          <a:p>
            <a:pPr algn="ctr">
              <a:buFont typeface="Wingdings" pitchFamily="2" charset="2"/>
              <a:buChar char="§"/>
            </a:pPr>
            <a:r>
              <a:rPr lang="es-MX" sz="2100" b="1">
                <a:latin typeface="Calibri" pitchFamily="34" charset="0"/>
              </a:rPr>
              <a:t>Alumnas practicantes: actuando en las distintas etapas del proyecto, desde llevarlo a la practica</a:t>
            </a:r>
          </a:p>
          <a:p>
            <a:pPr algn="ctr"/>
            <a:r>
              <a:rPr lang="es-MX" sz="2100" b="1">
                <a:latin typeface="Calibri" pitchFamily="34" charset="0"/>
              </a:rPr>
              <a:t> como a la codificación, decodificación obtenida</a:t>
            </a:r>
          </a:p>
          <a:p>
            <a:pPr algn="ctr"/>
            <a:r>
              <a:rPr lang="es-MX" sz="2100" b="1">
                <a:latin typeface="Calibri" pitchFamily="34" charset="0"/>
              </a:rPr>
              <a:t> de dicha puesta en practica.</a:t>
            </a:r>
          </a:p>
          <a:p>
            <a:pPr algn="ctr">
              <a:buFont typeface="Wingdings" pitchFamily="2" charset="2"/>
              <a:buChar char="§"/>
            </a:pPr>
            <a:r>
              <a:rPr lang="es-MX" sz="2100" b="1">
                <a:latin typeface="Calibri" pitchFamily="34" charset="0"/>
              </a:rPr>
              <a:t>Docentes de alfabetización – Docentes de practica: participación en la elaboración, análisis, evaluación del proyecto. Acompañamiento de las</a:t>
            </a:r>
          </a:p>
          <a:p>
            <a:pPr algn="ctr"/>
            <a:r>
              <a:rPr lang="es-MX" sz="2100" b="1">
                <a:latin typeface="Calibri" pitchFamily="34" charset="0"/>
              </a:rPr>
              <a:t> alumnas practicantes. </a:t>
            </a:r>
          </a:p>
          <a:p>
            <a:pPr algn="ctr">
              <a:buFont typeface="Wingdings" pitchFamily="2" charset="2"/>
              <a:buChar char="§"/>
            </a:pPr>
            <a:endParaRPr lang="es-ES" sz="2100" b="1">
              <a:latin typeface="Calibr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2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20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20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fade">
                                      <p:cBhvr>
                                        <p:cTn id="52"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611188" y="1125538"/>
            <a:ext cx="7715250" cy="995362"/>
          </a:xfrm>
        </p:spPr>
        <p:txBody>
          <a:bodyPr/>
          <a:lstStyle/>
          <a:p>
            <a:pPr algn="ctr">
              <a:defRPr/>
            </a:pPr>
            <a:r>
              <a:rPr lang="es-ES" sz="4400" b="1" dirty="0" smtClean="0">
                <a:ln>
                  <a:solidFill>
                    <a:schemeClr val="bg2">
                      <a:lumMod val="25000"/>
                    </a:schemeClr>
                  </a:solidFill>
                </a:ln>
                <a:solidFill>
                  <a:srgbClr val="4DE1EA"/>
                </a:solidFill>
                <a:effectLst>
                  <a:outerShdw blurRad="38100" dist="38100" dir="2700000" algn="tl">
                    <a:srgbClr val="C0C0C0"/>
                  </a:outerShdw>
                </a:effectLst>
              </a:rPr>
              <a:t>CARTA PARA </a:t>
            </a:r>
            <a:br>
              <a:rPr lang="es-ES" sz="4400" b="1" dirty="0" smtClean="0">
                <a:ln>
                  <a:solidFill>
                    <a:schemeClr val="bg2">
                      <a:lumMod val="25000"/>
                    </a:schemeClr>
                  </a:solidFill>
                </a:ln>
                <a:solidFill>
                  <a:srgbClr val="4DE1EA"/>
                </a:solidFill>
                <a:effectLst>
                  <a:outerShdw blurRad="38100" dist="38100" dir="2700000" algn="tl">
                    <a:srgbClr val="C0C0C0"/>
                  </a:outerShdw>
                </a:effectLst>
              </a:rPr>
            </a:br>
            <a:r>
              <a:rPr lang="es-ES" sz="4400" b="1" dirty="0" smtClean="0">
                <a:ln>
                  <a:solidFill>
                    <a:schemeClr val="bg2">
                      <a:lumMod val="25000"/>
                    </a:schemeClr>
                  </a:solidFill>
                </a:ln>
                <a:solidFill>
                  <a:srgbClr val="4DE1EA"/>
                </a:solidFill>
                <a:effectLst>
                  <a:outerShdw blurRad="38100" dist="38100" dir="2700000" algn="tl">
                    <a:srgbClr val="C0C0C0"/>
                  </a:outerShdw>
                </a:effectLst>
              </a:rPr>
              <a:t>DIRECTORA Y PAPÁS</a:t>
            </a:r>
          </a:p>
        </p:txBody>
      </p:sp>
      <p:sp>
        <p:nvSpPr>
          <p:cNvPr id="20482" name="Rectangle 3"/>
          <p:cNvSpPr>
            <a:spLocks noGrp="1"/>
          </p:cNvSpPr>
          <p:nvPr>
            <p:ph type="body" idx="1"/>
          </p:nvPr>
        </p:nvSpPr>
        <p:spPr>
          <a:xfrm>
            <a:off x="457200" y="2276475"/>
            <a:ext cx="8075613" cy="4048125"/>
          </a:xfrm>
        </p:spPr>
        <p:txBody>
          <a:bodyPr/>
          <a:lstStyle/>
          <a:p>
            <a:r>
              <a:rPr lang="es-ES" sz="2400" b="1" smtClean="0">
                <a:latin typeface="Calibri" pitchFamily="34" charset="0"/>
              </a:rPr>
              <a:t>Exploración de modelo de cartas, haciéndose expertos para conocer sus características. </a:t>
            </a:r>
          </a:p>
          <a:p>
            <a:r>
              <a:rPr lang="es-ES" sz="2400" b="1" smtClean="0">
                <a:latin typeface="Calibri" pitchFamily="34" charset="0"/>
              </a:rPr>
              <a:t>Lectura conjunta de cartas recibidas</a:t>
            </a:r>
          </a:p>
          <a:p>
            <a:r>
              <a:rPr lang="es-ES" sz="2400" b="1" smtClean="0">
                <a:latin typeface="Calibri" pitchFamily="34" charset="0"/>
              </a:rPr>
              <a:t>Escritura conjunta grupal y participativa desde el pizarrón.</a:t>
            </a:r>
          </a:p>
          <a:p>
            <a:r>
              <a:rPr lang="es-ES" sz="2400" b="1" smtClean="0">
                <a:latin typeface="Calibri" pitchFamily="34" charset="0"/>
              </a:rPr>
              <a:t>Relectura en voz alta a medida que se va confeccionando la nota, realizando las correcciones, según los aportes propuestos por los alumnos.</a:t>
            </a:r>
          </a:p>
          <a:p>
            <a:r>
              <a:rPr lang="es-ES" sz="2400" b="1" smtClean="0">
                <a:latin typeface="Calibri" pitchFamily="34" charset="0"/>
              </a:rPr>
              <a:t>La nota (en limpio) será escrita en hoja aparte para ser presentada en dirección. (copia desde el pizarrón)</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endParaRPr lang="es-AR" smtClean="0"/>
          </a:p>
        </p:txBody>
      </p:sp>
      <p:sp>
        <p:nvSpPr>
          <p:cNvPr id="21506" name="Rectangle 3"/>
          <p:cNvSpPr>
            <a:spLocks noGrp="1"/>
          </p:cNvSpPr>
          <p:nvPr>
            <p:ph type="body" idx="1"/>
          </p:nvPr>
        </p:nvSpPr>
        <p:spPr/>
        <p:txBody>
          <a:bodyPr/>
          <a:lstStyle/>
          <a:p>
            <a:r>
              <a:rPr lang="es-ES" smtClean="0">
                <a:hlinkClick r:id="rId2" action="ppaction://hlinkfile"/>
              </a:rPr>
              <a:t>fotos 1 T-M-\editadas\FOTOS mama 016.jpg</a:t>
            </a:r>
            <a:endParaRPr lang="es-ES" smtClean="0"/>
          </a:p>
        </p:txBody>
      </p:sp>
      <p:pic>
        <p:nvPicPr>
          <p:cNvPr id="20483" name="Picture 5" descr="FOTOS mama 016"/>
          <p:cNvPicPr>
            <a:picLocks noChangeAspect="1" noChangeArrowheads="1"/>
          </p:cNvPicPr>
          <p:nvPr/>
        </p:nvPicPr>
        <p:blipFill>
          <a:blip r:embed="rId3" cstate="print"/>
          <a:srcRect/>
          <a:stretch>
            <a:fillRect/>
          </a:stretch>
        </p:blipFill>
        <p:spPr bwMode="auto">
          <a:xfrm>
            <a:off x="0" y="525463"/>
            <a:ext cx="9144000" cy="5803900"/>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endParaRPr lang="es-AR" smtClean="0"/>
          </a:p>
        </p:txBody>
      </p:sp>
      <p:sp>
        <p:nvSpPr>
          <p:cNvPr id="22530" name="Rectangle 3"/>
          <p:cNvSpPr>
            <a:spLocks noGrp="1"/>
          </p:cNvSpPr>
          <p:nvPr>
            <p:ph type="body" idx="1"/>
          </p:nvPr>
        </p:nvSpPr>
        <p:spPr/>
        <p:txBody>
          <a:bodyPr/>
          <a:lstStyle/>
          <a:p>
            <a:endParaRPr lang="es-AR" smtClean="0"/>
          </a:p>
        </p:txBody>
      </p:sp>
      <p:pic>
        <p:nvPicPr>
          <p:cNvPr id="21507" name="Picture 4" descr="FOTOS mama 070"/>
          <p:cNvPicPr>
            <a:picLocks noChangeAspect="1" noChangeArrowheads="1"/>
          </p:cNvPicPr>
          <p:nvPr/>
        </p:nvPicPr>
        <p:blipFill>
          <a:blip r:embed="rId2" cstate="print"/>
          <a:srcRect/>
          <a:stretch>
            <a:fillRect/>
          </a:stretch>
        </p:blipFill>
        <p:spPr bwMode="auto">
          <a:xfrm>
            <a:off x="250825" y="242888"/>
            <a:ext cx="8569325" cy="6426200"/>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endParaRPr lang="es-AR" smtClean="0"/>
          </a:p>
        </p:txBody>
      </p:sp>
      <p:sp>
        <p:nvSpPr>
          <p:cNvPr id="23554" name="Rectangle 3"/>
          <p:cNvSpPr>
            <a:spLocks noGrp="1"/>
          </p:cNvSpPr>
          <p:nvPr>
            <p:ph type="body" idx="1"/>
          </p:nvPr>
        </p:nvSpPr>
        <p:spPr/>
        <p:txBody>
          <a:bodyPr/>
          <a:lstStyle/>
          <a:p>
            <a:endParaRPr lang="es-AR" smtClean="0"/>
          </a:p>
        </p:txBody>
      </p:sp>
      <p:pic>
        <p:nvPicPr>
          <p:cNvPr id="23555" name="Picture 4" descr="FOTOS mama 044"/>
          <p:cNvPicPr>
            <a:picLocks noChangeAspect="1" noChangeArrowheads="1"/>
          </p:cNvPicPr>
          <p:nvPr/>
        </p:nvPicPr>
        <p:blipFill>
          <a:blip r:embed="rId2"/>
          <a:srcRect/>
          <a:stretch>
            <a:fillRect/>
          </a:stretch>
        </p:blipFill>
        <p:spPr bwMode="auto">
          <a:xfrm>
            <a:off x="323850" y="0"/>
            <a:ext cx="8820150" cy="65246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69" name="Group 17"/>
          <p:cNvGraphicFramePr>
            <a:graphicFrameLocks noGrp="1"/>
          </p:cNvGraphicFramePr>
          <p:nvPr/>
        </p:nvGraphicFramePr>
        <p:xfrm>
          <a:off x="714375" y="1857375"/>
          <a:ext cx="7643813" cy="3975100"/>
        </p:xfrm>
        <a:graphic>
          <a:graphicData uri="http://schemas.openxmlformats.org/drawingml/2006/table">
            <a:tbl>
              <a:tblPr/>
              <a:tblGrid>
                <a:gridCol w="2417763"/>
                <a:gridCol w="2678112"/>
                <a:gridCol w="2547938"/>
              </a:tblGrid>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rgbClr val="FFFFFF"/>
                          </a:solidFill>
                          <a:effectLst/>
                          <a:latin typeface="Calibri" pitchFamily="34" charset="0"/>
                        </a:rPr>
                        <a:t>ACTIVIDADES</a:t>
                      </a:r>
                      <a:endParaRPr kumimoji="0" lang="es-ES" sz="2000" b="1"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rgbClr val="FFFFFF"/>
                          </a:solidFill>
                          <a:effectLst/>
                          <a:latin typeface="Calibri" pitchFamily="34" charset="0"/>
                        </a:rPr>
                        <a:t>QUEHACERES DEL LECTOR</a:t>
                      </a:r>
                      <a:endParaRPr kumimoji="0" lang="es-ES" sz="2000" b="1"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rgbClr val="FFFFFF"/>
                          </a:solidFill>
                          <a:effectLst/>
                          <a:latin typeface="Calibri" pitchFamily="34" charset="0"/>
                        </a:rPr>
                        <a:t>QUEHACERES DEL ESCRITOR</a:t>
                      </a:r>
                      <a:endParaRPr kumimoji="0" lang="es-ES" sz="2000" b="1"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243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dirty="0" smtClean="0">
                          <a:ln>
                            <a:noFill/>
                          </a:ln>
                          <a:solidFill>
                            <a:srgbClr val="000000"/>
                          </a:solidFill>
                          <a:effectLst/>
                          <a:latin typeface="Calibri" pitchFamily="34" charset="0"/>
                        </a:rPr>
                        <a:t>Elaboración de cartas de autorización para la salida dirigidas a director y padres.</a:t>
                      </a:r>
                      <a:endParaRPr kumimoji="0" lang="es-ES"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800" b="1" i="0" u="none" strike="noStrike" cap="none" normalizeH="0" baseline="0" dirty="0" smtClean="0">
                          <a:ln>
                            <a:noFill/>
                          </a:ln>
                          <a:solidFill>
                            <a:srgbClr val="000000"/>
                          </a:solidFill>
                          <a:effectLst/>
                          <a:latin typeface="Calibri" pitchFamily="34" charset="0"/>
                        </a:rPr>
                        <a:t> Exploración de modelos de cartas, haciéndose expertos para conocer sus características.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800" b="1" i="0" u="none" strike="noStrike" cap="none" normalizeH="0" baseline="0" dirty="0" smtClean="0">
                          <a:ln>
                            <a:noFill/>
                          </a:ln>
                          <a:solidFill>
                            <a:srgbClr val="000000"/>
                          </a:solidFill>
                          <a:effectLst/>
                          <a:latin typeface="Calibri" pitchFamily="34" charset="0"/>
                        </a:rPr>
                        <a:t>Lectura conjunta de cartas recibidas.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800" b="1" i="0" u="none" strike="noStrike" cap="none" normalizeH="0" baseline="0" dirty="0" smtClean="0">
                          <a:ln>
                            <a:noFill/>
                          </a:ln>
                          <a:solidFill>
                            <a:srgbClr val="000000"/>
                          </a:solidFill>
                          <a:effectLst/>
                          <a:latin typeface="Calibri" pitchFamily="34" charset="0"/>
                        </a:rPr>
                        <a:t>Revisión de borradores de ambas cartas. </a:t>
                      </a:r>
                      <a:endParaRPr kumimoji="0" lang="es-ES"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MX" sz="1800" b="1" i="0" u="none" strike="noStrike" cap="none" normalizeH="0" baseline="0" dirty="0" smtClean="0">
                          <a:ln>
                            <a:noFill/>
                          </a:ln>
                          <a:solidFill>
                            <a:srgbClr val="000000"/>
                          </a:solidFill>
                          <a:effectLst/>
                          <a:latin typeface="Calibri" pitchFamily="34" charset="0"/>
                        </a:rPr>
                        <a:t>Que idea se va a transmitir, como la vamos expresar, para quien es la nota, y como la vamos a escribir, en base a este acuerdo se presenta una carta modelo.</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s-MX" sz="1800" b="1" i="0" u="none" strike="noStrike" cap="none" normalizeH="0" baseline="0" dirty="0" smtClean="0">
                          <a:ln>
                            <a:noFill/>
                          </a:ln>
                          <a:solidFill>
                            <a:srgbClr val="000000"/>
                          </a:solidFill>
                          <a:effectLst/>
                          <a:latin typeface="Calibri" pitchFamily="34" charset="0"/>
                        </a:rPr>
                        <a:t>Comparación de ambas cartas y con el modelo.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69"/>
                                        </p:tgtEl>
                                        <p:attrNameLst>
                                          <p:attrName>style.visibility</p:attrName>
                                        </p:attrNameLst>
                                      </p:cBhvr>
                                      <p:to>
                                        <p:strVal val="visible"/>
                                      </p:to>
                                    </p:set>
                                    <p:animEffect transition="in" filter="fade">
                                      <p:cBhvr>
                                        <p:cTn id="7" dur="2000"/>
                                        <p:tgtEl>
                                          <p:spTgt spid="23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408</TotalTime>
  <Words>1820</Words>
  <Application>Microsoft Office PowerPoint</Application>
  <PresentationFormat>Presentación en pantalla (4:3)</PresentationFormat>
  <Paragraphs>240</Paragraphs>
  <Slides>39</Slides>
  <Notes>2</Notes>
  <HiddenSlides>0</HiddenSlides>
  <MMClips>0</MMClips>
  <ScaleCrop>false</ScaleCrop>
  <HeadingPairs>
    <vt:vector size="6" baseType="variant">
      <vt:variant>
        <vt:lpstr>Fuentes usadas</vt:lpstr>
      </vt:variant>
      <vt:variant>
        <vt:i4>6</vt:i4>
      </vt:variant>
      <vt:variant>
        <vt:lpstr>Plantilla de diseño</vt:lpstr>
      </vt:variant>
      <vt:variant>
        <vt:i4>4</vt:i4>
      </vt:variant>
      <vt:variant>
        <vt:lpstr>Títulos de diapositiva</vt:lpstr>
      </vt:variant>
      <vt:variant>
        <vt:i4>39</vt:i4>
      </vt:variant>
    </vt:vector>
  </HeadingPairs>
  <TitlesOfParts>
    <vt:vector size="49" baseType="lpstr">
      <vt:lpstr>Arial</vt:lpstr>
      <vt:lpstr>Calibri</vt:lpstr>
      <vt:lpstr>Constantia</vt:lpstr>
      <vt:lpstr>Wingdings 2</vt:lpstr>
      <vt:lpstr>Wingdings</vt:lpstr>
      <vt:lpstr>Times New Roman</vt:lpstr>
      <vt:lpstr>Flujo</vt:lpstr>
      <vt:lpstr>Flujo</vt:lpstr>
      <vt:lpstr>Flujo</vt:lpstr>
      <vt:lpstr>Flujo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DE ALFABETIZACION</dc:title>
  <dc:creator>Your User Name</dc:creator>
  <cp:lastModifiedBy>User</cp:lastModifiedBy>
  <cp:revision>56</cp:revision>
  <dcterms:created xsi:type="dcterms:W3CDTF">2011-08-25T16:10:28Z</dcterms:created>
  <dcterms:modified xsi:type="dcterms:W3CDTF">2011-10-19T23:54:31Z</dcterms:modified>
</cp:coreProperties>
</file>