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4" r:id="rId1"/>
  </p:sldMasterIdLst>
  <p:notesMasterIdLst>
    <p:notesMasterId r:id="rId26"/>
  </p:notesMasterIdLst>
  <p:sldIdLst>
    <p:sldId id="388" r:id="rId2"/>
    <p:sldId id="348" r:id="rId3"/>
    <p:sldId id="349" r:id="rId4"/>
    <p:sldId id="364" r:id="rId5"/>
    <p:sldId id="360" r:id="rId6"/>
    <p:sldId id="365" r:id="rId7"/>
    <p:sldId id="367" r:id="rId8"/>
    <p:sldId id="368" r:id="rId9"/>
    <p:sldId id="369" r:id="rId10"/>
    <p:sldId id="370" r:id="rId11"/>
    <p:sldId id="371" r:id="rId12"/>
    <p:sldId id="372" r:id="rId13"/>
    <p:sldId id="373" r:id="rId14"/>
    <p:sldId id="391" r:id="rId15"/>
    <p:sldId id="374" r:id="rId16"/>
    <p:sldId id="375" r:id="rId17"/>
    <p:sldId id="376" r:id="rId18"/>
    <p:sldId id="377" r:id="rId19"/>
    <p:sldId id="378" r:id="rId20"/>
    <p:sldId id="379" r:id="rId21"/>
    <p:sldId id="384" r:id="rId22"/>
    <p:sldId id="385" r:id="rId23"/>
    <p:sldId id="386" r:id="rId24"/>
    <p:sldId id="387" r:id="rId25"/>
  </p:sldIdLst>
  <p:sldSz cx="9144000" cy="6858000" type="screen4x3"/>
  <p:notesSz cx="6858000" cy="9144000"/>
  <p:defaultTextStyle>
    <a:defPPr>
      <a:defRPr lang="es-ES_tradnl"/>
    </a:defPPr>
    <a:lvl1pPr algn="l" rtl="0" fontAlgn="base">
      <a:spcBef>
        <a:spcPct val="0"/>
      </a:spcBef>
      <a:spcAft>
        <a:spcPct val="0"/>
      </a:spcAft>
      <a:defRPr sz="1600" kern="1200">
        <a:solidFill>
          <a:schemeClr val="tx1"/>
        </a:solidFill>
        <a:latin typeface="Franklin Gothic Demi Cond" pitchFamily="34" charset="0"/>
        <a:ea typeface="+mn-ea"/>
        <a:cs typeface="+mn-cs"/>
      </a:defRPr>
    </a:lvl1pPr>
    <a:lvl2pPr marL="457200" algn="l" rtl="0" fontAlgn="base">
      <a:spcBef>
        <a:spcPct val="0"/>
      </a:spcBef>
      <a:spcAft>
        <a:spcPct val="0"/>
      </a:spcAft>
      <a:defRPr sz="1600" kern="1200">
        <a:solidFill>
          <a:schemeClr val="tx1"/>
        </a:solidFill>
        <a:latin typeface="Franklin Gothic Demi Cond" pitchFamily="34" charset="0"/>
        <a:ea typeface="+mn-ea"/>
        <a:cs typeface="+mn-cs"/>
      </a:defRPr>
    </a:lvl2pPr>
    <a:lvl3pPr marL="914400" algn="l" rtl="0" fontAlgn="base">
      <a:spcBef>
        <a:spcPct val="0"/>
      </a:spcBef>
      <a:spcAft>
        <a:spcPct val="0"/>
      </a:spcAft>
      <a:defRPr sz="1600" kern="1200">
        <a:solidFill>
          <a:schemeClr val="tx1"/>
        </a:solidFill>
        <a:latin typeface="Franklin Gothic Demi Cond" pitchFamily="34" charset="0"/>
        <a:ea typeface="+mn-ea"/>
        <a:cs typeface="+mn-cs"/>
      </a:defRPr>
    </a:lvl3pPr>
    <a:lvl4pPr marL="1371600" algn="l" rtl="0" fontAlgn="base">
      <a:spcBef>
        <a:spcPct val="0"/>
      </a:spcBef>
      <a:spcAft>
        <a:spcPct val="0"/>
      </a:spcAft>
      <a:defRPr sz="1600" kern="1200">
        <a:solidFill>
          <a:schemeClr val="tx1"/>
        </a:solidFill>
        <a:latin typeface="Franklin Gothic Demi Cond" pitchFamily="34" charset="0"/>
        <a:ea typeface="+mn-ea"/>
        <a:cs typeface="+mn-cs"/>
      </a:defRPr>
    </a:lvl4pPr>
    <a:lvl5pPr marL="1828800" algn="l" rtl="0" fontAlgn="base">
      <a:spcBef>
        <a:spcPct val="0"/>
      </a:spcBef>
      <a:spcAft>
        <a:spcPct val="0"/>
      </a:spcAft>
      <a:defRPr sz="1600" kern="1200">
        <a:solidFill>
          <a:schemeClr val="tx1"/>
        </a:solidFill>
        <a:latin typeface="Franklin Gothic Demi Cond" pitchFamily="34" charset="0"/>
        <a:ea typeface="+mn-ea"/>
        <a:cs typeface="+mn-cs"/>
      </a:defRPr>
    </a:lvl5pPr>
    <a:lvl6pPr marL="2286000" algn="l" defTabSz="914400" rtl="0" eaLnBrk="1" latinLnBrk="0" hangingPunct="1">
      <a:defRPr sz="1600" kern="1200">
        <a:solidFill>
          <a:schemeClr val="tx1"/>
        </a:solidFill>
        <a:latin typeface="Franklin Gothic Demi Cond" pitchFamily="34" charset="0"/>
        <a:ea typeface="+mn-ea"/>
        <a:cs typeface="+mn-cs"/>
      </a:defRPr>
    </a:lvl6pPr>
    <a:lvl7pPr marL="2743200" algn="l" defTabSz="914400" rtl="0" eaLnBrk="1" latinLnBrk="0" hangingPunct="1">
      <a:defRPr sz="1600" kern="1200">
        <a:solidFill>
          <a:schemeClr val="tx1"/>
        </a:solidFill>
        <a:latin typeface="Franklin Gothic Demi Cond" pitchFamily="34" charset="0"/>
        <a:ea typeface="+mn-ea"/>
        <a:cs typeface="+mn-cs"/>
      </a:defRPr>
    </a:lvl7pPr>
    <a:lvl8pPr marL="3200400" algn="l" defTabSz="914400" rtl="0" eaLnBrk="1" latinLnBrk="0" hangingPunct="1">
      <a:defRPr sz="1600" kern="1200">
        <a:solidFill>
          <a:schemeClr val="tx1"/>
        </a:solidFill>
        <a:latin typeface="Franklin Gothic Demi Cond" pitchFamily="34" charset="0"/>
        <a:ea typeface="+mn-ea"/>
        <a:cs typeface="+mn-cs"/>
      </a:defRPr>
    </a:lvl8pPr>
    <a:lvl9pPr marL="3657600" algn="l" defTabSz="914400" rtl="0" eaLnBrk="1" latinLnBrk="0" hangingPunct="1">
      <a:defRPr sz="1600" kern="1200">
        <a:solidFill>
          <a:schemeClr val="tx1"/>
        </a:solidFill>
        <a:latin typeface="Franklin Gothic Demi Cond"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BA1A"/>
    <a:srgbClr val="00CC99"/>
    <a:srgbClr val="EAEAEA"/>
    <a:srgbClr val="008080"/>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p:cViewPr varScale="1">
        <p:scale>
          <a:sx n="80" d="100"/>
          <a:sy n="80" d="100"/>
        </p:scale>
        <p:origin x="1104"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CA3A37A-36C2-4588-8032-235EFD8BBCBC}" type="datetimeFigureOut">
              <a:rPr lang="es-ES"/>
              <a:pPr>
                <a:defRPr/>
              </a:pPr>
              <a:t>04/04/2018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ADC9ADE-E3FA-41BB-AAA6-DF71B7312B7F}" type="slidenum">
              <a:rPr lang="es-ES"/>
              <a:pPr>
                <a:defRPr/>
              </a:pPr>
              <a:t>‹Nº›</a:t>
            </a:fld>
            <a:endParaRPr lang="es-ES"/>
          </a:p>
        </p:txBody>
      </p:sp>
    </p:spTree>
    <p:extLst>
      <p:ext uri="{BB962C8B-B14F-4D97-AF65-F5344CB8AC3E}">
        <p14:creationId xmlns:p14="http://schemas.microsoft.com/office/powerpoint/2010/main" val="20181142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3486" algn="l"/>
                <a:tab pos="1828515" algn="l"/>
                <a:tab pos="2742000" algn="l"/>
                <a:tab pos="3657029" algn="l"/>
                <a:tab pos="4570514" algn="l"/>
                <a:tab pos="5485543" algn="l"/>
                <a:tab pos="6399029" algn="l"/>
                <a:tab pos="7314057" algn="l"/>
                <a:tab pos="8227543" algn="l"/>
                <a:tab pos="9142572" algn="l"/>
                <a:tab pos="10056057" algn="l"/>
              </a:tabLst>
              <a:defRPr>
                <a:solidFill>
                  <a:schemeClr val="bg1"/>
                </a:solidFill>
                <a:latin typeface="Arial" charset="0"/>
                <a:ea typeface="Arial Unicode MS" pitchFamily="34" charset="-128"/>
                <a:cs typeface="Arial Unicode MS" pitchFamily="34" charset="-128"/>
              </a:defRPr>
            </a:lvl1pPr>
            <a:lvl2pPr eaLnBrk="0" hangingPunct="0">
              <a:tabLst>
                <a:tab pos="0" algn="l"/>
                <a:tab pos="913486" algn="l"/>
                <a:tab pos="1828515" algn="l"/>
                <a:tab pos="2742000" algn="l"/>
                <a:tab pos="3657029" algn="l"/>
                <a:tab pos="4570514" algn="l"/>
                <a:tab pos="5485543" algn="l"/>
                <a:tab pos="6399029" algn="l"/>
                <a:tab pos="7314057" algn="l"/>
                <a:tab pos="8227543" algn="l"/>
                <a:tab pos="9142572" algn="l"/>
                <a:tab pos="10056057" algn="l"/>
              </a:tabLst>
              <a:defRPr>
                <a:solidFill>
                  <a:schemeClr val="bg1"/>
                </a:solidFill>
                <a:latin typeface="Arial" charset="0"/>
                <a:ea typeface="Arial Unicode MS" pitchFamily="34" charset="-128"/>
                <a:cs typeface="Arial Unicode MS" pitchFamily="34" charset="-128"/>
              </a:defRPr>
            </a:lvl2pPr>
            <a:lvl3pPr eaLnBrk="0" hangingPunct="0">
              <a:tabLst>
                <a:tab pos="0" algn="l"/>
                <a:tab pos="913486" algn="l"/>
                <a:tab pos="1828515" algn="l"/>
                <a:tab pos="2742000" algn="l"/>
                <a:tab pos="3657029" algn="l"/>
                <a:tab pos="4570514" algn="l"/>
                <a:tab pos="5485543" algn="l"/>
                <a:tab pos="6399029" algn="l"/>
                <a:tab pos="7314057" algn="l"/>
                <a:tab pos="8227543" algn="l"/>
                <a:tab pos="9142572" algn="l"/>
                <a:tab pos="10056057" algn="l"/>
              </a:tabLst>
              <a:defRPr>
                <a:solidFill>
                  <a:schemeClr val="bg1"/>
                </a:solidFill>
                <a:latin typeface="Arial" charset="0"/>
                <a:ea typeface="Arial Unicode MS" pitchFamily="34" charset="-128"/>
                <a:cs typeface="Arial Unicode MS" pitchFamily="34" charset="-128"/>
              </a:defRPr>
            </a:lvl3pPr>
            <a:lvl4pPr eaLnBrk="0" hangingPunct="0">
              <a:tabLst>
                <a:tab pos="0" algn="l"/>
                <a:tab pos="913486" algn="l"/>
                <a:tab pos="1828515" algn="l"/>
                <a:tab pos="2742000" algn="l"/>
                <a:tab pos="3657029" algn="l"/>
                <a:tab pos="4570514" algn="l"/>
                <a:tab pos="5485543" algn="l"/>
                <a:tab pos="6399029" algn="l"/>
                <a:tab pos="7314057" algn="l"/>
                <a:tab pos="8227543" algn="l"/>
                <a:tab pos="9142572" algn="l"/>
                <a:tab pos="10056057" algn="l"/>
              </a:tabLst>
              <a:defRPr>
                <a:solidFill>
                  <a:schemeClr val="bg1"/>
                </a:solidFill>
                <a:latin typeface="Arial" charset="0"/>
                <a:ea typeface="Arial Unicode MS" pitchFamily="34" charset="-128"/>
                <a:cs typeface="Arial Unicode MS" pitchFamily="34" charset="-128"/>
              </a:defRPr>
            </a:lvl4pPr>
            <a:lvl5pPr eaLnBrk="0" hangingPunct="0">
              <a:tabLst>
                <a:tab pos="0" algn="l"/>
                <a:tab pos="913486" algn="l"/>
                <a:tab pos="1828515" algn="l"/>
                <a:tab pos="2742000" algn="l"/>
                <a:tab pos="3657029" algn="l"/>
                <a:tab pos="4570514" algn="l"/>
                <a:tab pos="5485543" algn="l"/>
                <a:tab pos="6399029" algn="l"/>
                <a:tab pos="7314057" algn="l"/>
                <a:tab pos="8227543" algn="l"/>
                <a:tab pos="9142572" algn="l"/>
                <a:tab pos="10056057" algn="l"/>
              </a:tabLst>
              <a:defRPr>
                <a:solidFill>
                  <a:schemeClr val="bg1"/>
                </a:solidFill>
                <a:latin typeface="Arial" charset="0"/>
                <a:ea typeface="Arial Unicode MS" pitchFamily="34" charset="-128"/>
                <a:cs typeface="Arial Unicode MS" pitchFamily="34" charset="-128"/>
              </a:defRPr>
            </a:lvl5pPr>
            <a:lvl6pPr marL="2444191" indent="-222199" defTabSz="436684" eaLnBrk="0" fontAlgn="base" hangingPunct="0">
              <a:spcBef>
                <a:spcPct val="0"/>
              </a:spcBef>
              <a:spcAft>
                <a:spcPct val="0"/>
              </a:spcAft>
              <a:buClr>
                <a:srgbClr val="000000"/>
              </a:buClr>
              <a:buSzPct val="100000"/>
              <a:buFont typeface="Times New Roman" pitchFamily="18" charset="0"/>
              <a:tabLst>
                <a:tab pos="0" algn="l"/>
                <a:tab pos="913486" algn="l"/>
                <a:tab pos="1828515" algn="l"/>
                <a:tab pos="2742000" algn="l"/>
                <a:tab pos="3657029" algn="l"/>
                <a:tab pos="4570514" algn="l"/>
                <a:tab pos="5485543" algn="l"/>
                <a:tab pos="6399029" algn="l"/>
                <a:tab pos="7314057" algn="l"/>
                <a:tab pos="8227543" algn="l"/>
                <a:tab pos="9142572" algn="l"/>
                <a:tab pos="10056057" algn="l"/>
              </a:tabLst>
              <a:defRPr>
                <a:solidFill>
                  <a:schemeClr val="bg1"/>
                </a:solidFill>
                <a:latin typeface="Arial" charset="0"/>
                <a:ea typeface="Arial Unicode MS" pitchFamily="34" charset="-128"/>
                <a:cs typeface="Arial Unicode MS" pitchFamily="34" charset="-128"/>
              </a:defRPr>
            </a:lvl6pPr>
            <a:lvl7pPr marL="2888590" indent="-222199" defTabSz="436684" eaLnBrk="0" fontAlgn="base" hangingPunct="0">
              <a:spcBef>
                <a:spcPct val="0"/>
              </a:spcBef>
              <a:spcAft>
                <a:spcPct val="0"/>
              </a:spcAft>
              <a:buClr>
                <a:srgbClr val="000000"/>
              </a:buClr>
              <a:buSzPct val="100000"/>
              <a:buFont typeface="Times New Roman" pitchFamily="18" charset="0"/>
              <a:tabLst>
                <a:tab pos="0" algn="l"/>
                <a:tab pos="913486" algn="l"/>
                <a:tab pos="1828515" algn="l"/>
                <a:tab pos="2742000" algn="l"/>
                <a:tab pos="3657029" algn="l"/>
                <a:tab pos="4570514" algn="l"/>
                <a:tab pos="5485543" algn="l"/>
                <a:tab pos="6399029" algn="l"/>
                <a:tab pos="7314057" algn="l"/>
                <a:tab pos="8227543" algn="l"/>
                <a:tab pos="9142572" algn="l"/>
                <a:tab pos="10056057" algn="l"/>
              </a:tabLst>
              <a:defRPr>
                <a:solidFill>
                  <a:schemeClr val="bg1"/>
                </a:solidFill>
                <a:latin typeface="Arial" charset="0"/>
                <a:ea typeface="Arial Unicode MS" pitchFamily="34" charset="-128"/>
                <a:cs typeface="Arial Unicode MS" pitchFamily="34" charset="-128"/>
              </a:defRPr>
            </a:lvl7pPr>
            <a:lvl8pPr marL="3332988" indent="-222199" defTabSz="436684" eaLnBrk="0" fontAlgn="base" hangingPunct="0">
              <a:spcBef>
                <a:spcPct val="0"/>
              </a:spcBef>
              <a:spcAft>
                <a:spcPct val="0"/>
              </a:spcAft>
              <a:buClr>
                <a:srgbClr val="000000"/>
              </a:buClr>
              <a:buSzPct val="100000"/>
              <a:buFont typeface="Times New Roman" pitchFamily="18" charset="0"/>
              <a:tabLst>
                <a:tab pos="0" algn="l"/>
                <a:tab pos="913486" algn="l"/>
                <a:tab pos="1828515" algn="l"/>
                <a:tab pos="2742000" algn="l"/>
                <a:tab pos="3657029" algn="l"/>
                <a:tab pos="4570514" algn="l"/>
                <a:tab pos="5485543" algn="l"/>
                <a:tab pos="6399029" algn="l"/>
                <a:tab pos="7314057" algn="l"/>
                <a:tab pos="8227543" algn="l"/>
                <a:tab pos="9142572" algn="l"/>
                <a:tab pos="10056057" algn="l"/>
              </a:tabLst>
              <a:defRPr>
                <a:solidFill>
                  <a:schemeClr val="bg1"/>
                </a:solidFill>
                <a:latin typeface="Arial" charset="0"/>
                <a:ea typeface="Arial Unicode MS" pitchFamily="34" charset="-128"/>
                <a:cs typeface="Arial Unicode MS" pitchFamily="34" charset="-128"/>
              </a:defRPr>
            </a:lvl8pPr>
            <a:lvl9pPr marL="3777386" indent="-222199" defTabSz="436684" eaLnBrk="0" fontAlgn="base" hangingPunct="0">
              <a:spcBef>
                <a:spcPct val="0"/>
              </a:spcBef>
              <a:spcAft>
                <a:spcPct val="0"/>
              </a:spcAft>
              <a:buClr>
                <a:srgbClr val="000000"/>
              </a:buClr>
              <a:buSzPct val="100000"/>
              <a:buFont typeface="Times New Roman" pitchFamily="18" charset="0"/>
              <a:tabLst>
                <a:tab pos="0" algn="l"/>
                <a:tab pos="913486" algn="l"/>
                <a:tab pos="1828515" algn="l"/>
                <a:tab pos="2742000" algn="l"/>
                <a:tab pos="3657029" algn="l"/>
                <a:tab pos="4570514" algn="l"/>
                <a:tab pos="5485543" algn="l"/>
                <a:tab pos="6399029" algn="l"/>
                <a:tab pos="7314057" algn="l"/>
                <a:tab pos="8227543" algn="l"/>
                <a:tab pos="9142572" algn="l"/>
                <a:tab pos="10056057" algn="l"/>
              </a:tabLst>
              <a:defRPr>
                <a:solidFill>
                  <a:schemeClr val="bg1"/>
                </a:solidFill>
                <a:latin typeface="Arial" charset="0"/>
                <a:ea typeface="Arial Unicode MS" pitchFamily="34" charset="-128"/>
                <a:cs typeface="Arial Unicode MS" pitchFamily="34" charset="-128"/>
              </a:defRPr>
            </a:lvl9pPr>
          </a:lstStyle>
          <a:p>
            <a:pPr eaLnBrk="1" hangingPunct="1"/>
            <a:fld id="{F7D91017-C189-4C81-895C-B181D788E760}" type="slidenum">
              <a:rPr lang="es-AR" altLang="es-AR" smtClean="0">
                <a:solidFill>
                  <a:srgbClr val="000000"/>
                </a:solidFill>
              </a:rPr>
              <a:pPr eaLnBrk="1" hangingPunct="1"/>
              <a:t>2</a:t>
            </a:fld>
            <a:endParaRPr lang="es-AR" altLang="es-AR">
              <a:solidFill>
                <a:srgbClr val="000000"/>
              </a:solidFill>
            </a:endParaRPr>
          </a:p>
        </p:txBody>
      </p:sp>
      <p:sp>
        <p:nvSpPr>
          <p:cNvPr id="14339" name="Text Box 1"/>
          <p:cNvSpPr txBox="1">
            <a:spLocks noChangeArrowheads="1"/>
          </p:cNvSpPr>
          <p:nvPr/>
        </p:nvSpPr>
        <p:spPr bwMode="auto">
          <a:xfrm>
            <a:off x="952244" y="685182"/>
            <a:ext cx="4953513" cy="3429000"/>
          </a:xfrm>
          <a:prstGeom prst="rect">
            <a:avLst/>
          </a:prstGeom>
          <a:solidFill>
            <a:srgbClr val="FFFFFF"/>
          </a:solidFill>
          <a:ln w="9525">
            <a:solidFill>
              <a:srgbClr val="000000"/>
            </a:solidFill>
            <a:miter lim="800000"/>
            <a:headEnd/>
            <a:tailEnd/>
          </a:ln>
        </p:spPr>
        <p:txBody>
          <a:bodyPr wrap="none" lIns="91430" tIns="45715" rIns="91430" bIns="45715" anchor="ctr"/>
          <a:lstStyle/>
          <a:p>
            <a:endParaRPr lang="es-ES" altLang="es-AR"/>
          </a:p>
        </p:txBody>
      </p:sp>
      <p:sp>
        <p:nvSpPr>
          <p:cNvPr id="14340" name="Rectangle 2"/>
          <p:cNvSpPr>
            <a:spLocks noGrp="1" noChangeArrowheads="1"/>
          </p:cNvSpPr>
          <p:nvPr>
            <p:ph type="body"/>
          </p:nvPr>
        </p:nvSpPr>
        <p:spPr>
          <a:xfrm>
            <a:off x="686108" y="4343091"/>
            <a:ext cx="5485785" cy="411572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_tradnl" altLang="es-AR"/>
          </a:p>
        </p:txBody>
      </p:sp>
    </p:spTree>
    <p:extLst>
      <p:ext uri="{BB962C8B-B14F-4D97-AF65-F5344CB8AC3E}">
        <p14:creationId xmlns:p14="http://schemas.microsoft.com/office/powerpoint/2010/main" val="4175048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pPr>
              <a:defRPr/>
            </a:pPr>
            <a:fld id="{5ADC9ADE-E3FA-41BB-AAA6-DF71B7312B7F}" type="slidenum">
              <a:rPr lang="es-ES" smtClean="0"/>
              <a:pPr>
                <a:defRPr/>
              </a:pPr>
              <a:t>21</a:t>
            </a:fld>
            <a:endParaRPr lang="es-ES"/>
          </a:p>
        </p:txBody>
      </p:sp>
    </p:spTree>
    <p:extLst>
      <p:ext uri="{BB962C8B-B14F-4D97-AF65-F5344CB8AC3E}">
        <p14:creationId xmlns:p14="http://schemas.microsoft.com/office/powerpoint/2010/main" val="1336864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pPr>
              <a:defRPr/>
            </a:pPr>
            <a:fld id="{5ADC9ADE-E3FA-41BB-AAA6-DF71B7312B7F}" type="slidenum">
              <a:rPr lang="es-ES" smtClean="0"/>
              <a:pPr>
                <a:defRPr/>
              </a:pPr>
              <a:t>22</a:t>
            </a:fld>
            <a:endParaRPr lang="es-ES"/>
          </a:p>
        </p:txBody>
      </p:sp>
    </p:spTree>
    <p:extLst>
      <p:ext uri="{BB962C8B-B14F-4D97-AF65-F5344CB8AC3E}">
        <p14:creationId xmlns:p14="http://schemas.microsoft.com/office/powerpoint/2010/main" val="1336864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pPr>
              <a:defRPr/>
            </a:pPr>
            <a:fld id="{5ADC9ADE-E3FA-41BB-AAA6-DF71B7312B7F}" type="slidenum">
              <a:rPr lang="es-ES" smtClean="0"/>
              <a:pPr>
                <a:defRPr/>
              </a:pPr>
              <a:t>23</a:t>
            </a:fld>
            <a:endParaRPr lang="es-ES"/>
          </a:p>
        </p:txBody>
      </p:sp>
    </p:spTree>
    <p:extLst>
      <p:ext uri="{BB962C8B-B14F-4D97-AF65-F5344CB8AC3E}">
        <p14:creationId xmlns:p14="http://schemas.microsoft.com/office/powerpoint/2010/main" val="1336864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pPr>
              <a:defRPr/>
            </a:pPr>
            <a:fld id="{5ADC9ADE-E3FA-41BB-AAA6-DF71B7312B7F}" type="slidenum">
              <a:rPr lang="es-ES" smtClean="0"/>
              <a:pPr>
                <a:defRPr/>
              </a:pPr>
              <a:t>24</a:t>
            </a:fld>
            <a:endParaRPr lang="es-ES"/>
          </a:p>
        </p:txBody>
      </p:sp>
    </p:spTree>
    <p:extLst>
      <p:ext uri="{BB962C8B-B14F-4D97-AF65-F5344CB8AC3E}">
        <p14:creationId xmlns:p14="http://schemas.microsoft.com/office/powerpoint/2010/main" val="1336864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endParaRPr lang="es-ES_tradnl"/>
          </a:p>
        </p:txBody>
      </p:sp>
      <p:sp>
        <p:nvSpPr>
          <p:cNvPr id="5" name="Footer Placeholder 4"/>
          <p:cNvSpPr>
            <a:spLocks noGrp="1"/>
          </p:cNvSpPr>
          <p:nvPr>
            <p:ph type="ftr" sz="quarter" idx="11"/>
          </p:nvPr>
        </p:nvSpPr>
        <p:spPr/>
        <p:txBody>
          <a:bodyPr/>
          <a:lstStyle/>
          <a:p>
            <a:pPr>
              <a:defRPr/>
            </a:pPr>
            <a:endParaRPr lang="es-ES_tradnl"/>
          </a:p>
        </p:txBody>
      </p:sp>
      <p:sp>
        <p:nvSpPr>
          <p:cNvPr id="6" name="Slide Number Placeholder 5"/>
          <p:cNvSpPr>
            <a:spLocks noGrp="1"/>
          </p:cNvSpPr>
          <p:nvPr>
            <p:ph type="sldNum" sz="quarter" idx="12"/>
          </p:nvPr>
        </p:nvSpPr>
        <p:spPr/>
        <p:txBody>
          <a:bodyPr/>
          <a:lstStyle/>
          <a:p>
            <a:pPr>
              <a:defRPr/>
            </a:pPr>
            <a:fld id="{7EFBE6C7-85D4-47CF-86A2-E2BBA9692B34}" type="slidenum">
              <a:rPr lang="es-ES_tradnl" smtClean="0"/>
              <a:pPr>
                <a:defRPr/>
              </a:pPr>
              <a:t>‹Nº›</a:t>
            </a:fld>
            <a:endParaRPr lang="es-ES_tradnl"/>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905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endParaRPr lang="es-ES_tradnl"/>
          </a:p>
        </p:txBody>
      </p:sp>
      <p:sp>
        <p:nvSpPr>
          <p:cNvPr id="5" name="Footer Placeholder 4"/>
          <p:cNvSpPr>
            <a:spLocks noGrp="1"/>
          </p:cNvSpPr>
          <p:nvPr>
            <p:ph type="ftr" sz="quarter" idx="11"/>
          </p:nvPr>
        </p:nvSpPr>
        <p:spPr/>
        <p:txBody>
          <a:bodyPr/>
          <a:lstStyle/>
          <a:p>
            <a:pPr>
              <a:defRPr/>
            </a:pPr>
            <a:endParaRPr lang="es-ES_tradnl"/>
          </a:p>
        </p:txBody>
      </p:sp>
      <p:sp>
        <p:nvSpPr>
          <p:cNvPr id="6" name="Slide Number Placeholder 5"/>
          <p:cNvSpPr>
            <a:spLocks noGrp="1"/>
          </p:cNvSpPr>
          <p:nvPr>
            <p:ph type="sldNum" sz="quarter" idx="12"/>
          </p:nvPr>
        </p:nvSpPr>
        <p:spPr/>
        <p:txBody>
          <a:bodyPr/>
          <a:lstStyle/>
          <a:p>
            <a:pPr>
              <a:defRPr/>
            </a:pPr>
            <a:fld id="{33C3E118-765F-4AF6-A4E5-042AEA36E09D}" type="slidenum">
              <a:rPr lang="es-ES_tradnl" smtClean="0"/>
              <a:pPr>
                <a:defRPr/>
              </a:pPr>
              <a:t>‹Nº›</a:t>
            </a:fld>
            <a:endParaRPr lang="es-ES_tradnl"/>
          </a:p>
        </p:txBody>
      </p:sp>
    </p:spTree>
    <p:extLst>
      <p:ext uri="{BB962C8B-B14F-4D97-AF65-F5344CB8AC3E}">
        <p14:creationId xmlns:p14="http://schemas.microsoft.com/office/powerpoint/2010/main" val="3552483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endParaRPr lang="es-ES_tradnl"/>
          </a:p>
        </p:txBody>
      </p:sp>
      <p:sp>
        <p:nvSpPr>
          <p:cNvPr id="5" name="Footer Placeholder 4"/>
          <p:cNvSpPr>
            <a:spLocks noGrp="1"/>
          </p:cNvSpPr>
          <p:nvPr>
            <p:ph type="ftr" sz="quarter" idx="11"/>
          </p:nvPr>
        </p:nvSpPr>
        <p:spPr/>
        <p:txBody>
          <a:bodyPr/>
          <a:lstStyle/>
          <a:p>
            <a:pPr>
              <a:defRPr/>
            </a:pPr>
            <a:endParaRPr lang="es-ES_tradnl"/>
          </a:p>
        </p:txBody>
      </p:sp>
      <p:sp>
        <p:nvSpPr>
          <p:cNvPr id="6" name="Slide Number Placeholder 5"/>
          <p:cNvSpPr>
            <a:spLocks noGrp="1"/>
          </p:cNvSpPr>
          <p:nvPr>
            <p:ph type="sldNum" sz="quarter" idx="12"/>
          </p:nvPr>
        </p:nvSpPr>
        <p:spPr/>
        <p:txBody>
          <a:bodyPr/>
          <a:lstStyle/>
          <a:p>
            <a:pPr>
              <a:defRPr/>
            </a:pPr>
            <a:fld id="{49091BB3-D0A6-4AAB-B5F4-46A1CE735D4B}" type="slidenum">
              <a:rPr lang="es-ES_tradnl" smtClean="0"/>
              <a:pPr>
                <a:defRPr/>
              </a:pPr>
              <a:t>‹Nº›</a:t>
            </a:fld>
            <a:endParaRPr lang="es-ES_tradnl"/>
          </a:p>
        </p:txBody>
      </p:sp>
    </p:spTree>
    <p:extLst>
      <p:ext uri="{BB962C8B-B14F-4D97-AF65-F5344CB8AC3E}">
        <p14:creationId xmlns:p14="http://schemas.microsoft.com/office/powerpoint/2010/main" val="1533886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endParaRPr lang="es-ES_tradnl"/>
          </a:p>
        </p:txBody>
      </p:sp>
      <p:sp>
        <p:nvSpPr>
          <p:cNvPr id="5" name="Footer Placeholder 4"/>
          <p:cNvSpPr>
            <a:spLocks noGrp="1"/>
          </p:cNvSpPr>
          <p:nvPr>
            <p:ph type="ftr" sz="quarter" idx="11"/>
          </p:nvPr>
        </p:nvSpPr>
        <p:spPr/>
        <p:txBody>
          <a:bodyPr/>
          <a:lstStyle/>
          <a:p>
            <a:pPr>
              <a:defRPr/>
            </a:pPr>
            <a:endParaRPr lang="es-ES_tradnl"/>
          </a:p>
        </p:txBody>
      </p:sp>
      <p:sp>
        <p:nvSpPr>
          <p:cNvPr id="6" name="Slide Number Placeholder 5"/>
          <p:cNvSpPr>
            <a:spLocks noGrp="1"/>
          </p:cNvSpPr>
          <p:nvPr>
            <p:ph type="sldNum" sz="quarter" idx="12"/>
          </p:nvPr>
        </p:nvSpPr>
        <p:spPr/>
        <p:txBody>
          <a:bodyPr/>
          <a:lstStyle/>
          <a:p>
            <a:pPr>
              <a:defRPr/>
            </a:pPr>
            <a:fld id="{495154AE-3EE7-4684-AB4D-6EBCB3756464}" type="slidenum">
              <a:rPr lang="es-ES_tradnl" smtClean="0"/>
              <a:pPr>
                <a:defRPr/>
              </a:pPr>
              <a:t>‹Nº›</a:t>
            </a:fld>
            <a:endParaRPr lang="es-ES_tradnl"/>
          </a:p>
        </p:txBody>
      </p:sp>
    </p:spTree>
    <p:extLst>
      <p:ext uri="{BB962C8B-B14F-4D97-AF65-F5344CB8AC3E}">
        <p14:creationId xmlns:p14="http://schemas.microsoft.com/office/powerpoint/2010/main" val="3604434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endParaRPr lang="es-ES_tradnl"/>
          </a:p>
        </p:txBody>
      </p:sp>
      <p:sp>
        <p:nvSpPr>
          <p:cNvPr id="5" name="Footer Placeholder 4"/>
          <p:cNvSpPr>
            <a:spLocks noGrp="1"/>
          </p:cNvSpPr>
          <p:nvPr>
            <p:ph type="ftr" sz="quarter" idx="11"/>
          </p:nvPr>
        </p:nvSpPr>
        <p:spPr/>
        <p:txBody>
          <a:bodyPr/>
          <a:lstStyle/>
          <a:p>
            <a:pPr>
              <a:defRPr/>
            </a:pPr>
            <a:endParaRPr lang="es-ES_tradnl"/>
          </a:p>
        </p:txBody>
      </p:sp>
      <p:sp>
        <p:nvSpPr>
          <p:cNvPr id="6" name="Slide Number Placeholder 5"/>
          <p:cNvSpPr>
            <a:spLocks noGrp="1"/>
          </p:cNvSpPr>
          <p:nvPr>
            <p:ph type="sldNum" sz="quarter" idx="12"/>
          </p:nvPr>
        </p:nvSpPr>
        <p:spPr/>
        <p:txBody>
          <a:bodyPr/>
          <a:lstStyle/>
          <a:p>
            <a:pPr>
              <a:defRPr/>
            </a:pPr>
            <a:fld id="{DF86A49F-1D20-4A9F-8CFD-1773ABE61009}" type="slidenum">
              <a:rPr lang="es-ES_tradnl" smtClean="0"/>
              <a:pPr>
                <a:defRPr/>
              </a:pPr>
              <a:t>‹Nº›</a:t>
            </a:fld>
            <a:endParaRPr lang="es-ES_tradnl"/>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945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a:defRPr/>
            </a:pPr>
            <a:endParaRPr lang="es-ES_tradnl"/>
          </a:p>
        </p:txBody>
      </p:sp>
      <p:sp>
        <p:nvSpPr>
          <p:cNvPr id="6" name="Footer Placeholder 5"/>
          <p:cNvSpPr>
            <a:spLocks noGrp="1"/>
          </p:cNvSpPr>
          <p:nvPr>
            <p:ph type="ftr" sz="quarter" idx="11"/>
          </p:nvPr>
        </p:nvSpPr>
        <p:spPr/>
        <p:txBody>
          <a:bodyPr/>
          <a:lstStyle/>
          <a:p>
            <a:pPr>
              <a:defRPr/>
            </a:pPr>
            <a:endParaRPr lang="es-ES_tradnl"/>
          </a:p>
        </p:txBody>
      </p:sp>
      <p:sp>
        <p:nvSpPr>
          <p:cNvPr id="7" name="Slide Number Placeholder 6"/>
          <p:cNvSpPr>
            <a:spLocks noGrp="1"/>
          </p:cNvSpPr>
          <p:nvPr>
            <p:ph type="sldNum" sz="quarter" idx="12"/>
          </p:nvPr>
        </p:nvSpPr>
        <p:spPr/>
        <p:txBody>
          <a:bodyPr/>
          <a:lstStyle/>
          <a:p>
            <a:pPr>
              <a:defRPr/>
            </a:pPr>
            <a:fld id="{101E277C-DE47-40E4-9400-20C945BB5874}" type="slidenum">
              <a:rPr lang="es-ES_tradnl" smtClean="0"/>
              <a:pPr>
                <a:defRPr/>
              </a:pPr>
              <a:t>‹Nº›</a:t>
            </a:fld>
            <a:endParaRPr lang="es-ES_tradnl"/>
          </a:p>
        </p:txBody>
      </p:sp>
    </p:spTree>
    <p:extLst>
      <p:ext uri="{BB962C8B-B14F-4D97-AF65-F5344CB8AC3E}">
        <p14:creationId xmlns:p14="http://schemas.microsoft.com/office/powerpoint/2010/main" val="1743339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22960" y="2582335"/>
            <a:ext cx="3703320" cy="32867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a:defRPr/>
            </a:pPr>
            <a:endParaRPr lang="es-ES_tradnl"/>
          </a:p>
        </p:txBody>
      </p:sp>
      <p:sp>
        <p:nvSpPr>
          <p:cNvPr id="8" name="Footer Placeholder 7"/>
          <p:cNvSpPr>
            <a:spLocks noGrp="1"/>
          </p:cNvSpPr>
          <p:nvPr>
            <p:ph type="ftr" sz="quarter" idx="11"/>
          </p:nvPr>
        </p:nvSpPr>
        <p:spPr/>
        <p:txBody>
          <a:bodyPr/>
          <a:lstStyle/>
          <a:p>
            <a:pPr>
              <a:defRPr/>
            </a:pPr>
            <a:endParaRPr lang="es-ES_tradnl"/>
          </a:p>
        </p:txBody>
      </p:sp>
      <p:sp>
        <p:nvSpPr>
          <p:cNvPr id="9" name="Slide Number Placeholder 8"/>
          <p:cNvSpPr>
            <a:spLocks noGrp="1"/>
          </p:cNvSpPr>
          <p:nvPr>
            <p:ph type="sldNum" sz="quarter" idx="12"/>
          </p:nvPr>
        </p:nvSpPr>
        <p:spPr/>
        <p:txBody>
          <a:bodyPr/>
          <a:lstStyle/>
          <a:p>
            <a:pPr>
              <a:defRPr/>
            </a:pPr>
            <a:fld id="{2392648F-6C4D-4AD8-B23E-3C4C637627D4}" type="slidenum">
              <a:rPr lang="es-ES_tradnl" smtClean="0"/>
              <a:pPr>
                <a:defRPr/>
              </a:pPr>
              <a:t>‹Nº›</a:t>
            </a:fld>
            <a:endParaRPr lang="es-ES_tradnl"/>
          </a:p>
        </p:txBody>
      </p:sp>
    </p:spTree>
    <p:extLst>
      <p:ext uri="{BB962C8B-B14F-4D97-AF65-F5344CB8AC3E}">
        <p14:creationId xmlns:p14="http://schemas.microsoft.com/office/powerpoint/2010/main" val="1194871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endParaRPr lang="es-ES_tradnl"/>
          </a:p>
        </p:txBody>
      </p:sp>
      <p:sp>
        <p:nvSpPr>
          <p:cNvPr id="4" name="Footer Placeholder 3"/>
          <p:cNvSpPr>
            <a:spLocks noGrp="1"/>
          </p:cNvSpPr>
          <p:nvPr>
            <p:ph type="ftr" sz="quarter" idx="11"/>
          </p:nvPr>
        </p:nvSpPr>
        <p:spPr/>
        <p:txBody>
          <a:bodyPr/>
          <a:lstStyle/>
          <a:p>
            <a:pPr>
              <a:defRPr/>
            </a:pPr>
            <a:endParaRPr lang="es-ES_tradnl"/>
          </a:p>
        </p:txBody>
      </p:sp>
      <p:sp>
        <p:nvSpPr>
          <p:cNvPr id="5" name="Slide Number Placeholder 4"/>
          <p:cNvSpPr>
            <a:spLocks noGrp="1"/>
          </p:cNvSpPr>
          <p:nvPr>
            <p:ph type="sldNum" sz="quarter" idx="12"/>
          </p:nvPr>
        </p:nvSpPr>
        <p:spPr/>
        <p:txBody>
          <a:bodyPr/>
          <a:lstStyle/>
          <a:p>
            <a:pPr>
              <a:defRPr/>
            </a:pPr>
            <a:fld id="{DD67C8BD-A1D0-47D3-82F2-9BF490D1161D}" type="slidenum">
              <a:rPr lang="es-ES_tradnl" smtClean="0"/>
              <a:pPr>
                <a:defRPr/>
              </a:pPr>
              <a:t>‹Nº›</a:t>
            </a:fld>
            <a:endParaRPr lang="es-ES_tradnl"/>
          </a:p>
        </p:txBody>
      </p:sp>
    </p:spTree>
    <p:extLst>
      <p:ext uri="{BB962C8B-B14F-4D97-AF65-F5344CB8AC3E}">
        <p14:creationId xmlns:p14="http://schemas.microsoft.com/office/powerpoint/2010/main" val="246560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s-ES_tradnl"/>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s-ES_tradnl"/>
          </a:p>
        </p:txBody>
      </p:sp>
      <p:sp>
        <p:nvSpPr>
          <p:cNvPr id="9" name="Slide Number Placeholder 8"/>
          <p:cNvSpPr>
            <a:spLocks noGrp="1"/>
          </p:cNvSpPr>
          <p:nvPr>
            <p:ph type="sldNum" sz="quarter" idx="12"/>
          </p:nvPr>
        </p:nvSpPr>
        <p:spPr/>
        <p:txBody>
          <a:bodyPr/>
          <a:lstStyle/>
          <a:p>
            <a:pPr>
              <a:defRPr/>
            </a:pPr>
            <a:fld id="{DD7A6781-A21F-4C34-BB1E-BA692234E055}" type="slidenum">
              <a:rPr lang="es-ES_tradnl" smtClean="0"/>
              <a:pPr>
                <a:defRPr/>
              </a:pPr>
              <a:t>‹Nº›</a:t>
            </a:fld>
            <a:endParaRPr lang="es-ES_tradnl"/>
          </a:p>
        </p:txBody>
      </p:sp>
    </p:spTree>
    <p:extLst>
      <p:ext uri="{BB962C8B-B14F-4D97-AF65-F5344CB8AC3E}">
        <p14:creationId xmlns:p14="http://schemas.microsoft.com/office/powerpoint/2010/main" val="4027930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s-ES_tradnl"/>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s-ES_tradnl"/>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57807010-E82F-492E-BBCE-823D18360391}" type="slidenum">
              <a:rPr lang="es-ES_tradnl" smtClean="0"/>
              <a:pPr>
                <a:defRPr/>
              </a:pPr>
              <a:t>‹Nº›</a:t>
            </a:fld>
            <a:endParaRPr lang="es-ES_tradnl"/>
          </a:p>
        </p:txBody>
      </p:sp>
    </p:spTree>
    <p:extLst>
      <p:ext uri="{BB962C8B-B14F-4D97-AF65-F5344CB8AC3E}">
        <p14:creationId xmlns:p14="http://schemas.microsoft.com/office/powerpoint/2010/main" val="64410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pPr>
              <a:defRPr/>
            </a:pPr>
            <a:endParaRPr lang="es-ES_tradnl"/>
          </a:p>
        </p:txBody>
      </p:sp>
      <p:sp>
        <p:nvSpPr>
          <p:cNvPr id="6" name="Footer Placeholder 5"/>
          <p:cNvSpPr>
            <a:spLocks noGrp="1"/>
          </p:cNvSpPr>
          <p:nvPr>
            <p:ph type="ftr" sz="quarter" idx="11"/>
          </p:nvPr>
        </p:nvSpPr>
        <p:spPr/>
        <p:txBody>
          <a:bodyPr/>
          <a:lstStyle/>
          <a:p>
            <a:pPr>
              <a:defRPr/>
            </a:pPr>
            <a:endParaRPr lang="es-ES_tradnl"/>
          </a:p>
        </p:txBody>
      </p:sp>
      <p:sp>
        <p:nvSpPr>
          <p:cNvPr id="7" name="Slide Number Placeholder 6"/>
          <p:cNvSpPr>
            <a:spLocks noGrp="1"/>
          </p:cNvSpPr>
          <p:nvPr>
            <p:ph type="sldNum" sz="quarter" idx="12"/>
          </p:nvPr>
        </p:nvSpPr>
        <p:spPr/>
        <p:txBody>
          <a:bodyPr/>
          <a:lstStyle/>
          <a:p>
            <a:pPr>
              <a:defRPr/>
            </a:pPr>
            <a:fld id="{B089F787-052B-4440-B09A-6763F07FC597}" type="slidenum">
              <a:rPr lang="es-ES_tradnl" smtClean="0"/>
              <a:pPr>
                <a:defRPr/>
              </a:pPr>
              <a:t>‹Nº›</a:t>
            </a:fld>
            <a:endParaRPr lang="es-ES_tradnl"/>
          </a:p>
        </p:txBody>
      </p:sp>
    </p:spTree>
    <p:extLst>
      <p:ext uri="{BB962C8B-B14F-4D97-AF65-F5344CB8AC3E}">
        <p14:creationId xmlns:p14="http://schemas.microsoft.com/office/powerpoint/2010/main" val="1292856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s-ES_tradnl"/>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s-ES_tradnl"/>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DD67C8BD-A1D0-47D3-82F2-9BF490D1161D}" type="slidenum">
              <a:rPr lang="es-ES_tradnl" smtClean="0"/>
              <a:pPr>
                <a:defRPr/>
              </a:pPr>
              <a:t>‹Nº›</a:t>
            </a:fld>
            <a:endParaRPr lang="es-ES_tradnl"/>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1874380"/>
      </p:ext>
    </p:extLst>
  </p:cSld>
  <p:clrMap bg1="lt1" tx1="dk1" bg2="lt2" tx2="dk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6136" y="1976676"/>
            <a:ext cx="1800200" cy="1208626"/>
          </a:xfrm>
          <a:prstGeom prst="rect">
            <a:avLst/>
          </a:prstGeom>
        </p:spPr>
      </p:pic>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4" y="1700808"/>
            <a:ext cx="3960440" cy="1479997"/>
          </a:xfrm>
          <a:prstGeom prst="rect">
            <a:avLst/>
          </a:prstGeom>
        </p:spPr>
      </p:pic>
      <p:pic>
        <p:nvPicPr>
          <p:cNvPr id="3" name="Imagen 2">
            <a:extLst>
              <a:ext uri="{FF2B5EF4-FFF2-40B4-BE49-F238E27FC236}">
                <a16:creationId xmlns="" xmlns:a16="http://schemas.microsoft.com/office/drawing/2014/main" id="{8F104F82-00D7-48B4-A45F-BF33A2ABCAFB}"/>
              </a:ext>
            </a:extLst>
          </p:cNvPr>
          <p:cNvPicPr>
            <a:picLocks noChangeAspect="1"/>
          </p:cNvPicPr>
          <p:nvPr/>
        </p:nvPicPr>
        <p:blipFill>
          <a:blip r:embed="rId4"/>
          <a:stretch>
            <a:fillRect/>
          </a:stretch>
        </p:blipFill>
        <p:spPr>
          <a:xfrm>
            <a:off x="2854686" y="4293096"/>
            <a:ext cx="3434628" cy="1121704"/>
          </a:xfrm>
          <a:prstGeom prst="rect">
            <a:avLst/>
          </a:prstGeom>
        </p:spPr>
      </p:pic>
    </p:spTree>
    <p:extLst>
      <p:ext uri="{BB962C8B-B14F-4D97-AF65-F5344CB8AC3E}">
        <p14:creationId xmlns:p14="http://schemas.microsoft.com/office/powerpoint/2010/main" val="2716748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1539" y="1309750"/>
            <a:ext cx="8496944" cy="1915396"/>
          </a:xfrm>
          <a:prstGeom prst="rect">
            <a:avLst/>
          </a:prstGeom>
        </p:spPr>
        <p:txBody>
          <a:bodyPr wrap="square">
            <a:spAutoFit/>
          </a:bodyPr>
          <a:lstStyle/>
          <a:p>
            <a:pPr marR="1923415" algn="just">
              <a:spcAft>
                <a:spcPts val="225"/>
              </a:spcAft>
            </a:pPr>
            <a:r>
              <a:rPr lang="es-ES" b="1" dirty="0">
                <a:latin typeface="Arial"/>
                <a:ea typeface="Arial"/>
              </a:rPr>
              <a:t> </a:t>
            </a:r>
          </a:p>
          <a:p>
            <a:pPr marL="34290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rPr>
              <a:t>EXPERIENCIAS DE MODELIZACIÓN </a:t>
            </a:r>
            <a:r>
              <a:rPr lang="es-AR" sz="2800" b="1" dirty="0" smtClean="0">
                <a:solidFill>
                  <a:schemeClr val="tx2"/>
                </a:solidFill>
                <a:latin typeface="Calibri" pitchFamily="34" charset="0"/>
              </a:rPr>
              <a:t>MATEMÁTICA </a:t>
            </a:r>
            <a:r>
              <a:rPr lang="es-AR" sz="2800" b="1" dirty="0">
                <a:solidFill>
                  <a:schemeClr val="tx2"/>
                </a:solidFill>
                <a:latin typeface="Calibri" pitchFamily="34" charset="0"/>
              </a:rPr>
              <a:t>EN LOS PROFESORADOS DE EDUCACIÓN SECUNDARIA Y PRIMARIA</a:t>
            </a:r>
          </a:p>
          <a:p>
            <a:pPr marL="342900" lvl="0" indent="-274320" algn="just">
              <a:lnSpc>
                <a:spcPct val="80000"/>
              </a:lnSpc>
              <a:spcBef>
                <a:spcPct val="20000"/>
              </a:spcBef>
              <a:buClr>
                <a:schemeClr val="accent1"/>
              </a:buClr>
              <a:buSzPct val="76000"/>
              <a:buFont typeface="Wingdings" pitchFamily="2" charset="2"/>
              <a:buChar char="ü"/>
            </a:pPr>
            <a:endParaRPr lang="es-AR" sz="2800" b="1" dirty="0">
              <a:solidFill>
                <a:schemeClr val="tx2"/>
              </a:solidFill>
              <a:latin typeface="Calibri" pitchFamily="34" charset="0"/>
            </a:endParaRPr>
          </a:p>
        </p:txBody>
      </p:sp>
      <p:sp>
        <p:nvSpPr>
          <p:cNvPr id="3" name="1 Título"/>
          <p:cNvSpPr txBox="1">
            <a:spLocks/>
          </p:cNvSpPr>
          <p:nvPr/>
        </p:nvSpPr>
        <p:spPr>
          <a:xfrm>
            <a:off x="467544" y="368660"/>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5" name="Rectángulo 4"/>
          <p:cNvSpPr/>
          <p:nvPr/>
        </p:nvSpPr>
        <p:spPr>
          <a:xfrm>
            <a:off x="2247474" y="1083662"/>
            <a:ext cx="4572000" cy="400110"/>
          </a:xfrm>
          <a:prstGeom prst="rect">
            <a:avLst/>
          </a:prstGeom>
        </p:spPr>
        <p:txBody>
          <a:bodyPr>
            <a:spAutoFit/>
          </a:bodyPr>
          <a:lstStyle/>
          <a:p>
            <a:pPr marL="342900" indent="-342900" algn="ctr">
              <a:spcBef>
                <a:spcPts val="800"/>
              </a:spcBef>
              <a:defRPr/>
            </a:pPr>
            <a:r>
              <a:rPr lang="es-ES" sz="2000" b="1" dirty="0">
                <a:latin typeface="Calibri"/>
              </a:rPr>
              <a:t>DIMENSIÓN PEDAGÓGICA</a:t>
            </a:r>
          </a:p>
        </p:txBody>
      </p:sp>
      <p:sp>
        <p:nvSpPr>
          <p:cNvPr id="6" name="Llamada de flecha hacia abajo 5"/>
          <p:cNvSpPr/>
          <p:nvPr/>
        </p:nvSpPr>
        <p:spPr>
          <a:xfrm>
            <a:off x="3581919" y="2848006"/>
            <a:ext cx="1656184" cy="1128292"/>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sp>
        <p:nvSpPr>
          <p:cNvPr id="7" name="Rectángulo 6"/>
          <p:cNvSpPr/>
          <p:nvPr/>
        </p:nvSpPr>
        <p:spPr>
          <a:xfrm>
            <a:off x="161539" y="3993146"/>
            <a:ext cx="8802949" cy="2031325"/>
          </a:xfrm>
          <a:prstGeom prst="rect">
            <a:avLst/>
          </a:prstGeom>
        </p:spPr>
        <p:txBody>
          <a:bodyPr wrap="square">
            <a:spAutoFit/>
          </a:bodyPr>
          <a:lstStyle/>
          <a:p>
            <a:pPr algn="just"/>
            <a:r>
              <a:rPr lang="es-AR" sz="2100" dirty="0">
                <a:latin typeface="+mj-lt"/>
                <a:cs typeface="Calibri" pitchFamily="34" charset="0"/>
              </a:rPr>
              <a:t>Dar continuidad a la experiencia iniciada en el 2017 con los equipos institucionales conformados por los docentes que convergen en el taller integrador de tercer año, incorporando a los docentes de las escuelas asociadas y a los estudiantes de Práctica Docente III y IV en la totalidad de los Profesorados de Educación Secundaria en Matemática y en dos de los Profesorados de Educación Primaria de la Provincia de Córdoba. </a:t>
            </a:r>
          </a:p>
        </p:txBody>
      </p:sp>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1639348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8502" y="1025792"/>
            <a:ext cx="9217023" cy="1829219"/>
          </a:xfrm>
          <a:prstGeom prst="rect">
            <a:avLst/>
          </a:prstGeom>
        </p:spPr>
        <p:txBody>
          <a:bodyPr wrap="square">
            <a:spAutoFit/>
          </a:bodyPr>
          <a:lstStyle/>
          <a:p>
            <a:pPr marR="1923415" algn="just">
              <a:spcAft>
                <a:spcPts val="225"/>
              </a:spcAft>
            </a:pPr>
            <a:r>
              <a:rPr lang="es-ES" b="1" dirty="0">
                <a:latin typeface="Arial"/>
                <a:ea typeface="Arial"/>
              </a:rPr>
              <a:t> </a:t>
            </a:r>
          </a:p>
          <a:p>
            <a:pPr marL="34290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cs typeface="Calibri" pitchFamily="34" charset="0"/>
              </a:rPr>
              <a:t>FORMACIÓN EN ENTORNOS VIRTUALES EN LOS PROFESORADOS EN EDUCACIÓN SECUNDARIA EN MATEMÁTICA EN ZONAS DE VACANCIA DE LA PROVINCIA DE CÓRDOBA</a:t>
            </a:r>
          </a:p>
        </p:txBody>
      </p:sp>
      <p:sp>
        <p:nvSpPr>
          <p:cNvPr id="3" name="1 Título"/>
          <p:cNvSpPr txBox="1">
            <a:spLocks/>
          </p:cNvSpPr>
          <p:nvPr/>
        </p:nvSpPr>
        <p:spPr>
          <a:xfrm>
            <a:off x="467543" y="298697"/>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6" name="Rectángulo 5"/>
          <p:cNvSpPr/>
          <p:nvPr/>
        </p:nvSpPr>
        <p:spPr>
          <a:xfrm>
            <a:off x="179512" y="3795747"/>
            <a:ext cx="8712967" cy="2474524"/>
          </a:xfrm>
          <a:prstGeom prst="rect">
            <a:avLst/>
          </a:prstGeom>
        </p:spPr>
        <p:txBody>
          <a:bodyPr wrap="square">
            <a:spAutoFit/>
          </a:bodyPr>
          <a:lstStyle/>
          <a:p>
            <a:pPr marL="342900" lvl="0" indent="-274320" algn="ctr">
              <a:lnSpc>
                <a:spcPct val="80000"/>
              </a:lnSpc>
              <a:spcBef>
                <a:spcPct val="20000"/>
              </a:spcBef>
              <a:buClr>
                <a:schemeClr val="accent1"/>
              </a:buClr>
              <a:buSzPct val="76000"/>
              <a:buFont typeface="Wingdings" pitchFamily="2" charset="2"/>
              <a:buChar char="ü"/>
            </a:pPr>
            <a:endParaRPr lang="es-AR" sz="1850" b="1" dirty="0">
              <a:solidFill>
                <a:schemeClr val="tx2"/>
              </a:solidFill>
              <a:latin typeface="Calibri" pitchFamily="34" charset="0"/>
              <a:cs typeface="Calibri" pitchFamily="34" charset="0"/>
            </a:endParaRPr>
          </a:p>
          <a:p>
            <a:pPr algn="just"/>
            <a:r>
              <a:rPr lang="es-AR" sz="2000" dirty="0">
                <a:latin typeface="+mj-lt"/>
                <a:cs typeface="Calibri" pitchFamily="34" charset="0"/>
              </a:rPr>
              <a:t>Dar continuidad a la experiencia de formación que involucró en el 2017 a los docentes de la formación específica de dos profesorados de Educación Secundaria en Matemática que funcionan como anexos en Villa de María de Río Seco y en Alejo Ledesma. Incorporar a la propuesta a los docentes del campo de la formación específica de dos Profesorados de Educación Secundaria en Matemática que iniciaron el recorrido de formación en el 2017, uno de ellos de la ciudad de Córdoba y el otro de General Cabrera. </a:t>
            </a:r>
          </a:p>
        </p:txBody>
      </p:sp>
      <p:sp>
        <p:nvSpPr>
          <p:cNvPr id="8" name="Rectángulo 7"/>
          <p:cNvSpPr/>
          <p:nvPr/>
        </p:nvSpPr>
        <p:spPr>
          <a:xfrm>
            <a:off x="2124011" y="966325"/>
            <a:ext cx="4572000" cy="400110"/>
          </a:xfrm>
          <a:prstGeom prst="rect">
            <a:avLst/>
          </a:prstGeom>
        </p:spPr>
        <p:txBody>
          <a:bodyPr>
            <a:spAutoFit/>
          </a:bodyPr>
          <a:lstStyle/>
          <a:p>
            <a:pPr marL="342900" indent="-342900" algn="ctr">
              <a:spcBef>
                <a:spcPts val="800"/>
              </a:spcBef>
              <a:defRPr/>
            </a:pPr>
            <a:r>
              <a:rPr lang="es-ES" sz="2000" b="1" dirty="0">
                <a:latin typeface="Calibri"/>
              </a:rPr>
              <a:t>DIMENSIÓN PEDAGÓGICA</a:t>
            </a:r>
          </a:p>
        </p:txBody>
      </p:sp>
      <p:sp>
        <p:nvSpPr>
          <p:cNvPr id="9" name="Llamada de flecha hacia abajo 8"/>
          <p:cNvSpPr/>
          <p:nvPr/>
        </p:nvSpPr>
        <p:spPr>
          <a:xfrm>
            <a:off x="3743908" y="2864854"/>
            <a:ext cx="1656184" cy="1128292"/>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pic>
        <p:nvPicPr>
          <p:cNvPr id="10" name="Imagen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11" name="Imagen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893820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496" y="1311749"/>
            <a:ext cx="8928992" cy="1139799"/>
          </a:xfrm>
          <a:prstGeom prst="rect">
            <a:avLst/>
          </a:prstGeom>
        </p:spPr>
        <p:txBody>
          <a:bodyPr wrap="square">
            <a:spAutoFit/>
          </a:bodyPr>
          <a:lstStyle/>
          <a:p>
            <a:pPr marR="1923415" algn="just">
              <a:spcAft>
                <a:spcPts val="225"/>
              </a:spcAft>
            </a:pPr>
            <a:r>
              <a:rPr lang="es-ES" b="1" dirty="0">
                <a:latin typeface="Arial"/>
                <a:ea typeface="Arial"/>
              </a:rPr>
              <a:t> </a:t>
            </a:r>
          </a:p>
          <a:p>
            <a:pPr marL="342900" lvl="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cs typeface="Calibri" pitchFamily="34" charset="0"/>
              </a:rPr>
              <a:t>FORTALECIMIENTO INSTITUCIONAL E INTERINSTITUCIONAL (FORMACIÓN DE FORMADORES)</a:t>
            </a:r>
          </a:p>
        </p:txBody>
      </p:sp>
      <p:sp>
        <p:nvSpPr>
          <p:cNvPr id="3" name="1 Título"/>
          <p:cNvSpPr txBox="1">
            <a:spLocks/>
          </p:cNvSpPr>
          <p:nvPr/>
        </p:nvSpPr>
        <p:spPr>
          <a:xfrm>
            <a:off x="467544" y="368660"/>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5" name="Rectángulo 4"/>
          <p:cNvSpPr/>
          <p:nvPr/>
        </p:nvSpPr>
        <p:spPr>
          <a:xfrm>
            <a:off x="179512" y="4026926"/>
            <a:ext cx="8640960" cy="1966692"/>
          </a:xfrm>
          <a:prstGeom prst="rect">
            <a:avLst/>
          </a:prstGeom>
        </p:spPr>
        <p:txBody>
          <a:bodyPr wrap="square">
            <a:spAutoFit/>
          </a:bodyPr>
          <a:lstStyle/>
          <a:p>
            <a:pPr marL="411480" lvl="0" indent="-342900" algn="just">
              <a:lnSpc>
                <a:spcPct val="80000"/>
              </a:lnSpc>
              <a:spcBef>
                <a:spcPct val="20000"/>
              </a:spcBef>
              <a:buSzPct val="76000"/>
              <a:buFont typeface="Arial" panose="020B0604020202020204" pitchFamily="34" charset="0"/>
              <a:buChar char="•"/>
            </a:pPr>
            <a:r>
              <a:rPr lang="es-AR" sz="2100" dirty="0">
                <a:latin typeface="+mj-lt"/>
                <a:cs typeface="Calibri" pitchFamily="34" charset="0"/>
              </a:rPr>
              <a:t>Participación de todos los </a:t>
            </a:r>
            <a:r>
              <a:rPr lang="es-AR" sz="2100" dirty="0" smtClean="0">
                <a:latin typeface="+mj-lt"/>
                <a:cs typeface="Calibri" pitchFamily="34" charset="0"/>
              </a:rPr>
              <a:t>institutos, docentes convocados y estudiantes  </a:t>
            </a:r>
            <a:r>
              <a:rPr lang="es-AR" sz="2100" dirty="0">
                <a:latin typeface="+mj-lt"/>
                <a:cs typeface="Calibri" pitchFamily="34" charset="0"/>
              </a:rPr>
              <a:t>en las acciones </a:t>
            </a:r>
            <a:r>
              <a:rPr lang="es-AR" sz="2100" dirty="0" smtClean="0">
                <a:latin typeface="+mj-lt"/>
                <a:cs typeface="Calibri" pitchFamily="34" charset="0"/>
              </a:rPr>
              <a:t>del </a:t>
            </a:r>
            <a:r>
              <a:rPr lang="es-AR" sz="2100" b="1" i="1" dirty="0" smtClean="0">
                <a:latin typeface="+mj-lt"/>
                <a:cs typeface="Calibri" pitchFamily="34" charset="0"/>
              </a:rPr>
              <a:t>Rumbo</a:t>
            </a:r>
            <a:r>
              <a:rPr lang="es-AR" sz="2100" i="1" dirty="0" smtClean="0">
                <a:latin typeface="+mj-lt"/>
                <a:cs typeface="Calibri" pitchFamily="34" charset="0"/>
              </a:rPr>
              <a:t> al VIII Congreso Internacional de la Lengua</a:t>
            </a:r>
            <a:r>
              <a:rPr lang="es-AR" sz="2100" dirty="0" smtClean="0">
                <a:latin typeface="+mj-lt"/>
                <a:cs typeface="Calibri" pitchFamily="34" charset="0"/>
              </a:rPr>
              <a:t>: Ciclo de escritores, Talleres del Alfabetización Académica, Juegos Cordobeses de Literatura y producción de </a:t>
            </a:r>
            <a:r>
              <a:rPr lang="es-AR" sz="2100" i="1" dirty="0" smtClean="0">
                <a:latin typeface="+mj-lt"/>
                <a:cs typeface="Calibri" pitchFamily="34" charset="0"/>
              </a:rPr>
              <a:t>Separata.</a:t>
            </a:r>
            <a:endParaRPr lang="es-AR" sz="2100" i="1" dirty="0">
              <a:latin typeface="+mj-lt"/>
              <a:cs typeface="Calibri" pitchFamily="34" charset="0"/>
            </a:endParaRPr>
          </a:p>
          <a:p>
            <a:pPr marL="411480" lvl="0" indent="-342900">
              <a:lnSpc>
                <a:spcPct val="80000"/>
              </a:lnSpc>
              <a:spcBef>
                <a:spcPct val="20000"/>
              </a:spcBef>
              <a:buSzPct val="76000"/>
              <a:buFont typeface="Arial" panose="020B0604020202020204" pitchFamily="34" charset="0"/>
              <a:buChar char="•"/>
            </a:pPr>
            <a:r>
              <a:rPr lang="es-AR" sz="2100" dirty="0">
                <a:latin typeface="+mj-lt"/>
                <a:cs typeface="Calibri" pitchFamily="34" charset="0"/>
              </a:rPr>
              <a:t>Fortalecimiento de la interrelación entre las cátedras, los docentes y los estudiantes de los Institutos de los Profesorados de Educación Secundaria en Lengua y Literatura para realizar </a:t>
            </a:r>
            <a:r>
              <a:rPr lang="es-AR" sz="2100" dirty="0" smtClean="0">
                <a:latin typeface="+mj-lt"/>
                <a:cs typeface="Calibri" pitchFamily="34" charset="0"/>
              </a:rPr>
              <a:t>las acciones de </a:t>
            </a:r>
            <a:r>
              <a:rPr lang="es-AR" sz="2100" b="1" i="1" dirty="0" smtClean="0">
                <a:latin typeface="+mj-lt"/>
                <a:cs typeface="Calibri" pitchFamily="34" charset="0"/>
              </a:rPr>
              <a:t>Rumbo</a:t>
            </a:r>
            <a:r>
              <a:rPr lang="es-AR" sz="2100" dirty="0" smtClean="0">
                <a:latin typeface="+mj-lt"/>
                <a:cs typeface="Calibri" pitchFamily="34" charset="0"/>
              </a:rPr>
              <a:t>.</a:t>
            </a:r>
            <a:endParaRPr lang="es-AR" sz="2100" dirty="0">
              <a:latin typeface="+mj-lt"/>
              <a:cs typeface="Calibri" pitchFamily="34" charset="0"/>
            </a:endParaRPr>
          </a:p>
        </p:txBody>
      </p:sp>
      <p:sp>
        <p:nvSpPr>
          <p:cNvPr id="6" name="Rectángulo 5"/>
          <p:cNvSpPr/>
          <p:nvPr/>
        </p:nvSpPr>
        <p:spPr>
          <a:xfrm>
            <a:off x="2375754" y="1122914"/>
            <a:ext cx="4572000" cy="400110"/>
          </a:xfrm>
          <a:prstGeom prst="rect">
            <a:avLst/>
          </a:prstGeom>
        </p:spPr>
        <p:txBody>
          <a:bodyPr>
            <a:spAutoFit/>
          </a:bodyPr>
          <a:lstStyle/>
          <a:p>
            <a:pPr marL="342900" indent="-342900" algn="ctr">
              <a:spcBef>
                <a:spcPts val="800"/>
              </a:spcBef>
              <a:defRPr/>
            </a:pPr>
            <a:r>
              <a:rPr lang="es-ES" sz="2000" b="1" dirty="0">
                <a:latin typeface="Calibri"/>
              </a:rPr>
              <a:t>DIMENSIÓN PEDAGÓGICA</a:t>
            </a:r>
          </a:p>
        </p:txBody>
      </p:sp>
      <p:sp>
        <p:nvSpPr>
          <p:cNvPr id="7" name="Llamada de flecha hacia abajo 6"/>
          <p:cNvSpPr/>
          <p:nvPr/>
        </p:nvSpPr>
        <p:spPr>
          <a:xfrm>
            <a:off x="3671900" y="2545142"/>
            <a:ext cx="1656184" cy="1224136"/>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3397950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1150988"/>
            <a:ext cx="7920880" cy="1853841"/>
          </a:xfrm>
          <a:prstGeom prst="rect">
            <a:avLst/>
          </a:prstGeom>
        </p:spPr>
        <p:txBody>
          <a:bodyPr wrap="square">
            <a:spAutoFit/>
          </a:bodyPr>
          <a:lstStyle/>
          <a:p>
            <a:pPr marR="1923415" algn="just">
              <a:spcAft>
                <a:spcPts val="225"/>
              </a:spcAft>
            </a:pPr>
            <a:r>
              <a:rPr lang="es-ES" b="1" dirty="0">
                <a:latin typeface="Arial"/>
                <a:ea typeface="Arial"/>
              </a:rPr>
              <a:t> </a:t>
            </a:r>
          </a:p>
          <a:p>
            <a:pPr marL="34290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cs typeface="Calibri" pitchFamily="34" charset="0"/>
              </a:rPr>
              <a:t>FORTALECIMIENTO DEL TRABAJO EXPERIMENTAL EN LA FORMACIÓN EN CIENCIAS QUÍMICAS: NIVEL SUPERIOR – NIVEL SECUNDARIO</a:t>
            </a:r>
          </a:p>
          <a:p>
            <a:pPr marL="342900" lvl="0" indent="-274320" algn="just">
              <a:lnSpc>
                <a:spcPct val="80000"/>
              </a:lnSpc>
              <a:spcBef>
                <a:spcPct val="20000"/>
              </a:spcBef>
              <a:buClr>
                <a:schemeClr val="accent1"/>
              </a:buClr>
              <a:buSzPct val="76000"/>
              <a:buFont typeface="Wingdings" pitchFamily="2" charset="2"/>
              <a:buChar char="ü"/>
            </a:pPr>
            <a:endParaRPr lang="es-AR" sz="2400" b="1" dirty="0">
              <a:solidFill>
                <a:schemeClr val="tx2"/>
              </a:solidFill>
              <a:latin typeface="Calibri" pitchFamily="34" charset="0"/>
              <a:cs typeface="Calibri" pitchFamily="34" charset="0"/>
            </a:endParaRPr>
          </a:p>
        </p:txBody>
      </p:sp>
      <p:sp>
        <p:nvSpPr>
          <p:cNvPr id="3" name="1 Título"/>
          <p:cNvSpPr txBox="1">
            <a:spLocks/>
          </p:cNvSpPr>
          <p:nvPr/>
        </p:nvSpPr>
        <p:spPr>
          <a:xfrm>
            <a:off x="571408" y="333314"/>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5" name="Rectángulo 4"/>
          <p:cNvSpPr/>
          <p:nvPr/>
        </p:nvSpPr>
        <p:spPr>
          <a:xfrm>
            <a:off x="251520" y="4342951"/>
            <a:ext cx="8352928" cy="1061829"/>
          </a:xfrm>
          <a:prstGeom prst="rect">
            <a:avLst/>
          </a:prstGeom>
        </p:spPr>
        <p:txBody>
          <a:bodyPr wrap="square">
            <a:spAutoFit/>
          </a:bodyPr>
          <a:lstStyle/>
          <a:p>
            <a:pPr marL="342900" indent="-342900" algn="just">
              <a:buFont typeface="Arial" panose="020B0604020202020204" pitchFamily="34" charset="0"/>
              <a:buChar char="•"/>
            </a:pPr>
            <a:r>
              <a:rPr lang="es-AR" sz="2100" dirty="0">
                <a:latin typeface="+mj-lt"/>
                <a:cs typeface="Calibri" pitchFamily="34" charset="0"/>
              </a:rPr>
              <a:t>Participación de la totalidad de los ISFD (de gestión estatal y privada) que dictan el Profesorado de Educación Secundaria en Química en la provincia de Córdoba.</a:t>
            </a:r>
          </a:p>
        </p:txBody>
      </p:sp>
      <p:sp>
        <p:nvSpPr>
          <p:cNvPr id="6" name="Rectángulo 5"/>
          <p:cNvSpPr/>
          <p:nvPr/>
        </p:nvSpPr>
        <p:spPr>
          <a:xfrm>
            <a:off x="2286000" y="1028025"/>
            <a:ext cx="4572000" cy="400110"/>
          </a:xfrm>
          <a:prstGeom prst="rect">
            <a:avLst/>
          </a:prstGeom>
        </p:spPr>
        <p:txBody>
          <a:bodyPr>
            <a:spAutoFit/>
          </a:bodyPr>
          <a:lstStyle/>
          <a:p>
            <a:pPr marL="342900" indent="-342900" algn="ctr">
              <a:spcBef>
                <a:spcPts val="800"/>
              </a:spcBef>
              <a:defRPr/>
            </a:pPr>
            <a:r>
              <a:rPr lang="es-ES" sz="2000" b="1" dirty="0">
                <a:latin typeface="Calibri"/>
              </a:rPr>
              <a:t>DIMENSIÓN PEDAGÓGICA</a:t>
            </a:r>
          </a:p>
        </p:txBody>
      </p:sp>
      <p:sp>
        <p:nvSpPr>
          <p:cNvPr id="7" name="Llamada de flecha hacia abajo 6"/>
          <p:cNvSpPr/>
          <p:nvPr/>
        </p:nvSpPr>
        <p:spPr>
          <a:xfrm>
            <a:off x="3685783" y="2824329"/>
            <a:ext cx="1656184" cy="1128292"/>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2295274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 xmlns:a16="http://schemas.microsoft.com/office/drawing/2014/main" id="{8F4615F1-2D07-4FA9-9EF0-95F3C8CAD005}"/>
              </a:ext>
            </a:extLst>
          </p:cNvPr>
          <p:cNvSpPr txBox="1">
            <a:spLocks/>
          </p:cNvSpPr>
          <p:nvPr/>
        </p:nvSpPr>
        <p:spPr>
          <a:xfrm>
            <a:off x="571408" y="333314"/>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3" name="Rectángulo 2">
            <a:extLst>
              <a:ext uri="{FF2B5EF4-FFF2-40B4-BE49-F238E27FC236}">
                <a16:creationId xmlns="" xmlns:a16="http://schemas.microsoft.com/office/drawing/2014/main" id="{4E511D03-4184-44B8-AAE7-603DB65AA87B}"/>
              </a:ext>
            </a:extLst>
          </p:cNvPr>
          <p:cNvSpPr/>
          <p:nvPr/>
        </p:nvSpPr>
        <p:spPr>
          <a:xfrm>
            <a:off x="2227875" y="981386"/>
            <a:ext cx="4572000" cy="400110"/>
          </a:xfrm>
          <a:prstGeom prst="rect">
            <a:avLst/>
          </a:prstGeom>
        </p:spPr>
        <p:txBody>
          <a:bodyPr>
            <a:spAutoFit/>
          </a:bodyPr>
          <a:lstStyle/>
          <a:p>
            <a:pPr marL="342900" indent="-342900" algn="ctr">
              <a:spcBef>
                <a:spcPts val="800"/>
              </a:spcBef>
              <a:defRPr/>
            </a:pPr>
            <a:r>
              <a:rPr lang="es-ES" sz="2000" b="1" dirty="0">
                <a:latin typeface="Calibri"/>
              </a:rPr>
              <a:t>DIMENSIÓN PEDAGÓGICA</a:t>
            </a:r>
          </a:p>
        </p:txBody>
      </p:sp>
      <p:sp>
        <p:nvSpPr>
          <p:cNvPr id="4" name="1 Rectángulo">
            <a:extLst>
              <a:ext uri="{FF2B5EF4-FFF2-40B4-BE49-F238E27FC236}">
                <a16:creationId xmlns="" xmlns:a16="http://schemas.microsoft.com/office/drawing/2014/main" id="{5E4D81F5-8C12-4556-BB82-163EA2B4D6C8}"/>
              </a:ext>
            </a:extLst>
          </p:cNvPr>
          <p:cNvSpPr/>
          <p:nvPr/>
        </p:nvSpPr>
        <p:spPr>
          <a:xfrm>
            <a:off x="913475" y="1075715"/>
            <a:ext cx="7200800" cy="1509131"/>
          </a:xfrm>
          <a:prstGeom prst="rect">
            <a:avLst/>
          </a:prstGeom>
        </p:spPr>
        <p:txBody>
          <a:bodyPr wrap="square">
            <a:spAutoFit/>
          </a:bodyPr>
          <a:lstStyle/>
          <a:p>
            <a:pPr marR="1923415" algn="just">
              <a:spcAft>
                <a:spcPts val="225"/>
              </a:spcAft>
            </a:pPr>
            <a:r>
              <a:rPr lang="es-ES" b="1" dirty="0">
                <a:latin typeface="Arial"/>
                <a:ea typeface="Arial"/>
              </a:rPr>
              <a:t> </a:t>
            </a:r>
          </a:p>
          <a:p>
            <a:pPr marL="34290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cs typeface="Calibri" pitchFamily="34" charset="0"/>
              </a:rPr>
              <a:t>ESPACIOS INSTITUCIONALES DE TRABAJO COLABORATIVO (EX PNFP)</a:t>
            </a:r>
          </a:p>
          <a:p>
            <a:pPr marL="342900" lvl="0" indent="-274320" algn="just">
              <a:lnSpc>
                <a:spcPct val="80000"/>
              </a:lnSpc>
              <a:spcBef>
                <a:spcPct val="20000"/>
              </a:spcBef>
              <a:buClr>
                <a:schemeClr val="accent1"/>
              </a:buClr>
              <a:buSzPct val="76000"/>
              <a:buFont typeface="Wingdings" pitchFamily="2" charset="2"/>
              <a:buChar char="ü"/>
            </a:pPr>
            <a:endParaRPr lang="es-AR" sz="2400" b="1" dirty="0">
              <a:solidFill>
                <a:schemeClr val="tx2"/>
              </a:solidFill>
              <a:latin typeface="Calibri" pitchFamily="34" charset="0"/>
              <a:cs typeface="Calibri" pitchFamily="34" charset="0"/>
            </a:endParaRPr>
          </a:p>
        </p:txBody>
      </p:sp>
      <p:sp>
        <p:nvSpPr>
          <p:cNvPr id="5" name="Llamada de flecha hacia abajo 6">
            <a:extLst>
              <a:ext uri="{FF2B5EF4-FFF2-40B4-BE49-F238E27FC236}">
                <a16:creationId xmlns="" xmlns:a16="http://schemas.microsoft.com/office/drawing/2014/main" id="{FBD3A069-0A1E-494A-815D-FD718F88CA98}"/>
              </a:ext>
            </a:extLst>
          </p:cNvPr>
          <p:cNvSpPr/>
          <p:nvPr/>
        </p:nvSpPr>
        <p:spPr>
          <a:xfrm>
            <a:off x="3685783" y="2492896"/>
            <a:ext cx="1656184" cy="1224136"/>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sp>
        <p:nvSpPr>
          <p:cNvPr id="6" name="Rectángulo 5">
            <a:extLst>
              <a:ext uri="{FF2B5EF4-FFF2-40B4-BE49-F238E27FC236}">
                <a16:creationId xmlns="" xmlns:a16="http://schemas.microsoft.com/office/drawing/2014/main" id="{1FFDDDC5-DB0C-460E-8A46-D22F68E462B6}"/>
              </a:ext>
            </a:extLst>
          </p:cNvPr>
          <p:cNvSpPr/>
          <p:nvPr/>
        </p:nvSpPr>
        <p:spPr>
          <a:xfrm>
            <a:off x="395536" y="4077072"/>
            <a:ext cx="8208912" cy="1061829"/>
          </a:xfrm>
          <a:prstGeom prst="rect">
            <a:avLst/>
          </a:prstGeom>
        </p:spPr>
        <p:txBody>
          <a:bodyPr wrap="square">
            <a:spAutoFit/>
          </a:bodyPr>
          <a:lstStyle/>
          <a:p>
            <a:pPr marL="342900" indent="-342900" algn="just">
              <a:buFont typeface="Arial" panose="020B0604020202020204" pitchFamily="34" charset="0"/>
              <a:buChar char="•"/>
            </a:pPr>
            <a:r>
              <a:rPr lang="es-AR" sz="2100" dirty="0">
                <a:latin typeface="+mj-lt"/>
                <a:cs typeface="Calibri" pitchFamily="34" charset="0"/>
              </a:rPr>
              <a:t>Participación del total de los ISFD (de gestión estatal y privada) en el desarrollo de cuatro jornadas institucionales y la evaluación del plan de trabajo institucional.</a:t>
            </a:r>
          </a:p>
        </p:txBody>
      </p:sp>
    </p:spTree>
    <p:extLst>
      <p:ext uri="{BB962C8B-B14F-4D97-AF65-F5344CB8AC3E}">
        <p14:creationId xmlns:p14="http://schemas.microsoft.com/office/powerpoint/2010/main" val="2975916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2365" y="1445785"/>
            <a:ext cx="7704856" cy="1139799"/>
          </a:xfrm>
          <a:prstGeom prst="rect">
            <a:avLst/>
          </a:prstGeom>
        </p:spPr>
        <p:txBody>
          <a:bodyPr wrap="square">
            <a:spAutoFit/>
          </a:bodyPr>
          <a:lstStyle/>
          <a:p>
            <a:pPr marR="1923415" algn="just">
              <a:spcAft>
                <a:spcPts val="225"/>
              </a:spcAft>
            </a:pPr>
            <a:r>
              <a:rPr lang="es-ES" b="1" dirty="0">
                <a:latin typeface="Arial"/>
                <a:ea typeface="Arial"/>
              </a:rPr>
              <a:t> </a:t>
            </a:r>
          </a:p>
          <a:p>
            <a:pPr marL="34290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cs typeface="Calibri" pitchFamily="34" charset="0"/>
              </a:rPr>
              <a:t>ACOMPAÑAMIENTO A DOCENTES EN SUS PRIMERAS INSERCIONES LABORALES</a:t>
            </a:r>
          </a:p>
        </p:txBody>
      </p:sp>
      <p:sp>
        <p:nvSpPr>
          <p:cNvPr id="3" name="1 Título"/>
          <p:cNvSpPr txBox="1">
            <a:spLocks/>
          </p:cNvSpPr>
          <p:nvPr/>
        </p:nvSpPr>
        <p:spPr>
          <a:xfrm>
            <a:off x="467544" y="368660"/>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5" name="Rectángulo 4"/>
          <p:cNvSpPr/>
          <p:nvPr/>
        </p:nvSpPr>
        <p:spPr>
          <a:xfrm>
            <a:off x="827584" y="4365104"/>
            <a:ext cx="7344816" cy="363176"/>
          </a:xfrm>
          <a:prstGeom prst="rect">
            <a:avLst/>
          </a:prstGeom>
        </p:spPr>
        <p:txBody>
          <a:bodyPr wrap="square">
            <a:spAutoFit/>
          </a:bodyPr>
          <a:lstStyle/>
          <a:p>
            <a:pPr marL="411480" lvl="0" indent="-342900" algn="just">
              <a:lnSpc>
                <a:spcPct val="80000"/>
              </a:lnSpc>
              <a:spcBef>
                <a:spcPct val="20000"/>
              </a:spcBef>
              <a:buSzPct val="76000"/>
              <a:buFont typeface="Arial" panose="020B0604020202020204" pitchFamily="34" charset="0"/>
              <a:buChar char="•"/>
            </a:pPr>
            <a:r>
              <a:rPr lang="es-AR" sz="2100" dirty="0">
                <a:latin typeface="+mj-lt"/>
                <a:cs typeface="Calibri" pitchFamily="34" charset="0"/>
              </a:rPr>
              <a:t>Participación de 20 profesorados de Educación Secundaria.</a:t>
            </a:r>
          </a:p>
        </p:txBody>
      </p:sp>
      <p:sp>
        <p:nvSpPr>
          <p:cNvPr id="6" name="Rectángulo 5"/>
          <p:cNvSpPr/>
          <p:nvPr/>
        </p:nvSpPr>
        <p:spPr>
          <a:xfrm>
            <a:off x="2286000" y="1234037"/>
            <a:ext cx="4572000" cy="400110"/>
          </a:xfrm>
          <a:prstGeom prst="rect">
            <a:avLst/>
          </a:prstGeom>
        </p:spPr>
        <p:txBody>
          <a:bodyPr>
            <a:spAutoFit/>
          </a:bodyPr>
          <a:lstStyle/>
          <a:p>
            <a:pPr marL="342900" indent="-342900" algn="ctr">
              <a:spcBef>
                <a:spcPts val="800"/>
              </a:spcBef>
              <a:defRPr/>
            </a:pPr>
            <a:r>
              <a:rPr lang="es-ES" sz="2000" b="1" dirty="0">
                <a:latin typeface="Calibri"/>
              </a:rPr>
              <a:t>DIMENSIÓN PEDAGÓGICA</a:t>
            </a:r>
          </a:p>
        </p:txBody>
      </p:sp>
      <p:sp>
        <p:nvSpPr>
          <p:cNvPr id="7" name="Llamada de flecha hacia abajo 6"/>
          <p:cNvSpPr/>
          <p:nvPr/>
        </p:nvSpPr>
        <p:spPr>
          <a:xfrm>
            <a:off x="3743908" y="2796252"/>
            <a:ext cx="1656184" cy="1128292"/>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1790633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265371"/>
            <a:ext cx="8532440" cy="1853841"/>
          </a:xfrm>
          <a:prstGeom prst="rect">
            <a:avLst/>
          </a:prstGeom>
        </p:spPr>
        <p:txBody>
          <a:bodyPr wrap="square">
            <a:spAutoFit/>
          </a:bodyPr>
          <a:lstStyle/>
          <a:p>
            <a:pPr marR="1923415" algn="just">
              <a:spcAft>
                <a:spcPts val="225"/>
              </a:spcAft>
            </a:pPr>
            <a:r>
              <a:rPr lang="es-ES" b="1" dirty="0">
                <a:latin typeface="Arial"/>
                <a:ea typeface="Arial"/>
              </a:rPr>
              <a:t> </a:t>
            </a:r>
          </a:p>
          <a:p>
            <a:pPr marL="34290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cs typeface="Calibri" pitchFamily="34" charset="0"/>
              </a:rPr>
              <a:t>FORTALECIMIENTO DE LA IDENTIDAD DE LA ESCUELA NORMAL SUPERIOR (ENS) COMO UNIDAD ACADÉMICA</a:t>
            </a:r>
          </a:p>
          <a:p>
            <a:pPr marL="342900" lvl="0" indent="-274320" algn="just">
              <a:lnSpc>
                <a:spcPct val="80000"/>
              </a:lnSpc>
              <a:spcBef>
                <a:spcPct val="20000"/>
              </a:spcBef>
              <a:buClr>
                <a:schemeClr val="accent1"/>
              </a:buClr>
              <a:buSzPct val="76000"/>
              <a:buFont typeface="Wingdings" pitchFamily="2" charset="2"/>
              <a:buChar char="ü"/>
            </a:pPr>
            <a:endParaRPr lang="es-AR" sz="2400" b="1" dirty="0">
              <a:solidFill>
                <a:schemeClr val="tx2"/>
              </a:solidFill>
              <a:latin typeface="Calibri" pitchFamily="34" charset="0"/>
              <a:cs typeface="Calibri" pitchFamily="34" charset="0"/>
            </a:endParaRPr>
          </a:p>
        </p:txBody>
      </p:sp>
      <p:sp>
        <p:nvSpPr>
          <p:cNvPr id="3" name="1 Título"/>
          <p:cNvSpPr txBox="1">
            <a:spLocks/>
          </p:cNvSpPr>
          <p:nvPr/>
        </p:nvSpPr>
        <p:spPr>
          <a:xfrm>
            <a:off x="467544" y="368660"/>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5" name="Rectángulo 4"/>
          <p:cNvSpPr/>
          <p:nvPr/>
        </p:nvSpPr>
        <p:spPr>
          <a:xfrm>
            <a:off x="179512" y="4358687"/>
            <a:ext cx="8712968" cy="1061829"/>
          </a:xfrm>
          <a:prstGeom prst="rect">
            <a:avLst/>
          </a:prstGeom>
        </p:spPr>
        <p:txBody>
          <a:bodyPr wrap="square">
            <a:spAutoFit/>
          </a:bodyPr>
          <a:lstStyle/>
          <a:p>
            <a:pPr marL="342900" indent="-342900" algn="just">
              <a:buFont typeface="Arial" panose="020B0604020202020204" pitchFamily="34" charset="0"/>
              <a:buChar char="•"/>
            </a:pPr>
            <a:r>
              <a:rPr lang="es-AR" sz="2100" dirty="0">
                <a:latin typeface="+mj-lt"/>
                <a:cs typeface="Calibri" pitchFamily="34" charset="0"/>
              </a:rPr>
              <a:t>Consolidar el acompañamiento a las Escuelas Normales Superiores, en articulación con las Direcciones Generales del nivel inicial, primario y secundario, a los fines de optimizar las trayectorias escolares.</a:t>
            </a:r>
          </a:p>
        </p:txBody>
      </p:sp>
      <p:sp>
        <p:nvSpPr>
          <p:cNvPr id="6" name="Rectángulo 5"/>
          <p:cNvSpPr/>
          <p:nvPr/>
        </p:nvSpPr>
        <p:spPr>
          <a:xfrm>
            <a:off x="2286000" y="1143010"/>
            <a:ext cx="4572000" cy="400110"/>
          </a:xfrm>
          <a:prstGeom prst="rect">
            <a:avLst/>
          </a:prstGeom>
        </p:spPr>
        <p:txBody>
          <a:bodyPr>
            <a:spAutoFit/>
          </a:bodyPr>
          <a:lstStyle/>
          <a:p>
            <a:pPr marL="342900" indent="-342900" algn="ctr">
              <a:spcBef>
                <a:spcPts val="800"/>
              </a:spcBef>
              <a:defRPr/>
            </a:pPr>
            <a:r>
              <a:rPr lang="es-ES" sz="2000" b="1" dirty="0">
                <a:latin typeface="Calibri"/>
              </a:rPr>
              <a:t>DIMENSIÓN PEDAGÓGICA</a:t>
            </a:r>
          </a:p>
        </p:txBody>
      </p:sp>
      <p:sp>
        <p:nvSpPr>
          <p:cNvPr id="7" name="Llamada de flecha hacia abajo 6"/>
          <p:cNvSpPr/>
          <p:nvPr/>
        </p:nvSpPr>
        <p:spPr>
          <a:xfrm>
            <a:off x="3707903" y="2901070"/>
            <a:ext cx="1656184" cy="1128292"/>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3025392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1150442"/>
            <a:ext cx="7200800" cy="1164421"/>
          </a:xfrm>
          <a:prstGeom prst="rect">
            <a:avLst/>
          </a:prstGeom>
        </p:spPr>
        <p:txBody>
          <a:bodyPr wrap="square">
            <a:spAutoFit/>
          </a:bodyPr>
          <a:lstStyle/>
          <a:p>
            <a:pPr marR="1923415" algn="just">
              <a:spcAft>
                <a:spcPts val="225"/>
              </a:spcAft>
            </a:pPr>
            <a:r>
              <a:rPr lang="es-ES" b="1" dirty="0">
                <a:latin typeface="Arial"/>
                <a:ea typeface="Arial"/>
              </a:rPr>
              <a:t> </a:t>
            </a:r>
          </a:p>
          <a:p>
            <a:pPr marL="34290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cs typeface="Calibri" pitchFamily="34" charset="0"/>
              </a:rPr>
              <a:t>INVESTIGACIÓN</a:t>
            </a:r>
          </a:p>
          <a:p>
            <a:pPr marL="342900" lvl="0" indent="-274320" algn="just">
              <a:lnSpc>
                <a:spcPct val="80000"/>
              </a:lnSpc>
              <a:spcBef>
                <a:spcPct val="20000"/>
              </a:spcBef>
              <a:buClr>
                <a:schemeClr val="accent1"/>
              </a:buClr>
              <a:buSzPct val="76000"/>
              <a:buFont typeface="Wingdings" pitchFamily="2" charset="2"/>
              <a:buChar char="ü"/>
            </a:pPr>
            <a:endParaRPr lang="es-AR" sz="2400" b="1" dirty="0">
              <a:solidFill>
                <a:schemeClr val="tx2"/>
              </a:solidFill>
              <a:latin typeface="Calibri" pitchFamily="34" charset="0"/>
              <a:cs typeface="Calibri" pitchFamily="34" charset="0"/>
            </a:endParaRPr>
          </a:p>
        </p:txBody>
      </p:sp>
      <p:sp>
        <p:nvSpPr>
          <p:cNvPr id="3" name="1 Título"/>
          <p:cNvSpPr txBox="1">
            <a:spLocks/>
          </p:cNvSpPr>
          <p:nvPr/>
        </p:nvSpPr>
        <p:spPr>
          <a:xfrm>
            <a:off x="467544" y="368660"/>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5" name="Rectángulo 4"/>
          <p:cNvSpPr/>
          <p:nvPr/>
        </p:nvSpPr>
        <p:spPr>
          <a:xfrm>
            <a:off x="251520" y="3124391"/>
            <a:ext cx="8712967" cy="2939266"/>
          </a:xfrm>
          <a:prstGeom prst="rect">
            <a:avLst/>
          </a:prstGeom>
        </p:spPr>
        <p:txBody>
          <a:bodyPr wrap="square">
            <a:spAutoFit/>
          </a:bodyPr>
          <a:lstStyle/>
          <a:p>
            <a:pPr marL="342900" indent="-342900" algn="just">
              <a:buFont typeface="Arial" panose="020B0604020202020204" pitchFamily="34" charset="0"/>
              <a:buChar char="•"/>
            </a:pPr>
            <a:r>
              <a:rPr lang="es-AR" sz="1850" dirty="0">
                <a:latin typeface="+mj-lt"/>
                <a:cs typeface="Calibri" pitchFamily="34" charset="0"/>
              </a:rPr>
              <a:t>Promover la realización de nuevos proyectos de investigación en articulación con las Universidades Nacionales (UNRC – UNC).</a:t>
            </a:r>
          </a:p>
          <a:p>
            <a:pPr marL="342900" indent="-342900" algn="just">
              <a:buFont typeface="Arial" panose="020B0604020202020204" pitchFamily="34" charset="0"/>
              <a:buChar char="•"/>
            </a:pPr>
            <a:r>
              <a:rPr lang="es-AR" sz="1850" dirty="0">
                <a:latin typeface="+mj-lt"/>
                <a:cs typeface="Calibri" pitchFamily="34" charset="0"/>
              </a:rPr>
              <a:t>Propiciar la sistematización y difusión de conocimientos generados en investigaciones y experiencias educativas.</a:t>
            </a:r>
          </a:p>
          <a:p>
            <a:pPr marL="342900" indent="-342900" algn="just">
              <a:buFont typeface="Arial" panose="020B0604020202020204" pitchFamily="34" charset="0"/>
              <a:buChar char="•"/>
            </a:pPr>
            <a:r>
              <a:rPr lang="es-AR" sz="1850" dirty="0">
                <a:latin typeface="+mj-lt"/>
                <a:cs typeface="Calibri" pitchFamily="34" charset="0"/>
              </a:rPr>
              <a:t>Acompañar el desarrollo del “II Estudio Nacional sobre el campo de las Prácticas” en los ISFD.</a:t>
            </a:r>
          </a:p>
          <a:p>
            <a:pPr marL="342900" indent="-342900" algn="just">
              <a:buFont typeface="Arial" panose="020B0604020202020204" pitchFamily="34" charset="0"/>
              <a:buChar char="•"/>
            </a:pPr>
            <a:r>
              <a:rPr lang="es-AR" sz="1850" dirty="0">
                <a:latin typeface="+mj-lt"/>
                <a:cs typeface="Calibri" pitchFamily="34" charset="0"/>
              </a:rPr>
              <a:t>Continuar con el estudio sobre los saberes y capacidades construidos por los egresados de los profesorados de Educación Primaria en el marco de la formación docente inicial en conjunto con el área de Planeamiento y de Desarrollo Curricular de la DGES.</a:t>
            </a:r>
          </a:p>
        </p:txBody>
      </p:sp>
      <p:sp>
        <p:nvSpPr>
          <p:cNvPr id="6" name="Rectángulo 5"/>
          <p:cNvSpPr/>
          <p:nvPr/>
        </p:nvSpPr>
        <p:spPr>
          <a:xfrm>
            <a:off x="2286000" y="1078538"/>
            <a:ext cx="4572000" cy="400110"/>
          </a:xfrm>
          <a:prstGeom prst="rect">
            <a:avLst/>
          </a:prstGeom>
        </p:spPr>
        <p:txBody>
          <a:bodyPr>
            <a:spAutoFit/>
          </a:bodyPr>
          <a:lstStyle/>
          <a:p>
            <a:pPr marL="342900" indent="-342900" algn="ctr">
              <a:spcBef>
                <a:spcPts val="800"/>
              </a:spcBef>
              <a:defRPr/>
            </a:pPr>
            <a:r>
              <a:rPr lang="es-ES" sz="2000" b="1" dirty="0">
                <a:latin typeface="Calibri"/>
              </a:rPr>
              <a:t>   DIMENSIÓN PEDAGÓGICA</a:t>
            </a:r>
          </a:p>
        </p:txBody>
      </p:sp>
      <p:sp>
        <p:nvSpPr>
          <p:cNvPr id="7" name="Llamada de flecha hacia abajo 6"/>
          <p:cNvSpPr/>
          <p:nvPr/>
        </p:nvSpPr>
        <p:spPr>
          <a:xfrm>
            <a:off x="3797658" y="1995879"/>
            <a:ext cx="1656184" cy="1128292"/>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2535565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2536" y="1227106"/>
            <a:ext cx="9019031" cy="1853841"/>
          </a:xfrm>
          <a:prstGeom prst="rect">
            <a:avLst/>
          </a:prstGeom>
        </p:spPr>
        <p:txBody>
          <a:bodyPr wrap="square">
            <a:spAutoFit/>
          </a:bodyPr>
          <a:lstStyle/>
          <a:p>
            <a:pPr marR="1923415" algn="just">
              <a:spcAft>
                <a:spcPts val="225"/>
              </a:spcAft>
            </a:pPr>
            <a:r>
              <a:rPr lang="es-ES" b="1" dirty="0">
                <a:latin typeface="Arial"/>
                <a:ea typeface="Arial"/>
              </a:rPr>
              <a:t> </a:t>
            </a:r>
          </a:p>
          <a:p>
            <a:pPr marL="34290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cs typeface="Calibri" pitchFamily="34" charset="0"/>
              </a:rPr>
              <a:t>PRODUCCIÓN Y DISTRIBUCIÓN DE MATERIALES AUDIOVISUALES E IMPRESOS DE CARÁCTER EDUCATIVO, FORMATIVO E INFORMATIVO</a:t>
            </a:r>
          </a:p>
          <a:p>
            <a:pPr marL="342900" lvl="0" indent="-274320" algn="just">
              <a:lnSpc>
                <a:spcPct val="80000"/>
              </a:lnSpc>
              <a:spcBef>
                <a:spcPct val="20000"/>
              </a:spcBef>
              <a:buClr>
                <a:schemeClr val="accent1"/>
              </a:buClr>
              <a:buSzPct val="76000"/>
              <a:buFont typeface="Wingdings" pitchFamily="2" charset="2"/>
              <a:buChar char="ü"/>
            </a:pPr>
            <a:endParaRPr lang="es-AR" sz="2400" b="1" dirty="0">
              <a:solidFill>
                <a:schemeClr val="tx2"/>
              </a:solidFill>
              <a:latin typeface="Calibri" pitchFamily="34" charset="0"/>
              <a:cs typeface="Calibri" pitchFamily="34" charset="0"/>
            </a:endParaRPr>
          </a:p>
        </p:txBody>
      </p:sp>
      <p:sp>
        <p:nvSpPr>
          <p:cNvPr id="3" name="1 Título"/>
          <p:cNvSpPr txBox="1">
            <a:spLocks/>
          </p:cNvSpPr>
          <p:nvPr/>
        </p:nvSpPr>
        <p:spPr>
          <a:xfrm>
            <a:off x="467544" y="368660"/>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5" name="Rectángulo 4"/>
          <p:cNvSpPr/>
          <p:nvPr/>
        </p:nvSpPr>
        <p:spPr>
          <a:xfrm>
            <a:off x="486881" y="4163981"/>
            <a:ext cx="7884935" cy="1061829"/>
          </a:xfrm>
          <a:prstGeom prst="rect">
            <a:avLst/>
          </a:prstGeom>
        </p:spPr>
        <p:txBody>
          <a:bodyPr wrap="square">
            <a:spAutoFit/>
          </a:bodyPr>
          <a:lstStyle/>
          <a:p>
            <a:pPr marL="342900" indent="-342900" algn="just">
              <a:buFont typeface="Arial" panose="020B0604020202020204" pitchFamily="34" charset="0"/>
              <a:buChar char="•"/>
            </a:pPr>
            <a:r>
              <a:rPr lang="es-AR" sz="2100" dirty="0">
                <a:latin typeface="+mj-lt"/>
                <a:cs typeface="Calibri" pitchFamily="34" charset="0"/>
              </a:rPr>
              <a:t>Producción de materiales audiovisuales, revistas/ cuadernillos, coberturas periodísticas, talleres audiovisuales y radiales. Ampliación de la cantidad de ISFD asistidos.</a:t>
            </a:r>
          </a:p>
        </p:txBody>
      </p:sp>
      <p:sp>
        <p:nvSpPr>
          <p:cNvPr id="6" name="Rectángulo 5"/>
          <p:cNvSpPr/>
          <p:nvPr/>
        </p:nvSpPr>
        <p:spPr>
          <a:xfrm>
            <a:off x="2286000" y="1066946"/>
            <a:ext cx="4572000" cy="400110"/>
          </a:xfrm>
          <a:prstGeom prst="rect">
            <a:avLst/>
          </a:prstGeom>
        </p:spPr>
        <p:txBody>
          <a:bodyPr>
            <a:spAutoFit/>
          </a:bodyPr>
          <a:lstStyle/>
          <a:p>
            <a:pPr marL="342900" indent="-342900" algn="ctr">
              <a:spcBef>
                <a:spcPts val="800"/>
              </a:spcBef>
              <a:defRPr/>
            </a:pPr>
            <a:r>
              <a:rPr lang="es-ES" sz="2000" b="1" dirty="0">
                <a:latin typeface="Calibri"/>
              </a:rPr>
              <a:t>DIMENSIÓN PEDAGÓGICA</a:t>
            </a:r>
          </a:p>
        </p:txBody>
      </p:sp>
      <p:sp>
        <p:nvSpPr>
          <p:cNvPr id="7" name="Llamada de flecha hacia abajo 6"/>
          <p:cNvSpPr/>
          <p:nvPr/>
        </p:nvSpPr>
        <p:spPr>
          <a:xfrm>
            <a:off x="3581919" y="2840996"/>
            <a:ext cx="1656184" cy="1128292"/>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621623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2473" y="1530103"/>
            <a:ext cx="8147939" cy="1139799"/>
          </a:xfrm>
          <a:prstGeom prst="rect">
            <a:avLst/>
          </a:prstGeom>
        </p:spPr>
        <p:txBody>
          <a:bodyPr wrap="square">
            <a:spAutoFit/>
          </a:bodyPr>
          <a:lstStyle/>
          <a:p>
            <a:pPr marR="1923415" algn="just">
              <a:spcAft>
                <a:spcPts val="225"/>
              </a:spcAft>
            </a:pPr>
            <a:r>
              <a:rPr lang="es-ES" b="1" dirty="0">
                <a:latin typeface="Arial"/>
                <a:ea typeface="Arial"/>
              </a:rPr>
              <a:t> </a:t>
            </a:r>
          </a:p>
          <a:p>
            <a:pPr marL="34290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cs typeface="Calibri" pitchFamily="34" charset="0"/>
              </a:rPr>
              <a:t>FORTALECIMIENTO DE LA RED VIRTUAL DE BIBLIOTECAS DE EDUCACIÓN SUPERIOR- REVIBES</a:t>
            </a:r>
          </a:p>
        </p:txBody>
      </p:sp>
      <p:sp>
        <p:nvSpPr>
          <p:cNvPr id="3" name="1 Título"/>
          <p:cNvSpPr txBox="1">
            <a:spLocks/>
          </p:cNvSpPr>
          <p:nvPr/>
        </p:nvSpPr>
        <p:spPr>
          <a:xfrm>
            <a:off x="467544" y="368660"/>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5" name="Rectángulo 4"/>
          <p:cNvSpPr/>
          <p:nvPr/>
        </p:nvSpPr>
        <p:spPr>
          <a:xfrm>
            <a:off x="132472" y="4078601"/>
            <a:ext cx="8615991" cy="1618905"/>
          </a:xfrm>
          <a:prstGeom prst="rect">
            <a:avLst/>
          </a:prstGeom>
        </p:spPr>
        <p:txBody>
          <a:bodyPr wrap="square">
            <a:spAutoFit/>
          </a:bodyPr>
          <a:lstStyle/>
          <a:p>
            <a:pPr marL="342900" lvl="0" indent="-274320" algn="ctr">
              <a:lnSpc>
                <a:spcPct val="80000"/>
              </a:lnSpc>
              <a:spcBef>
                <a:spcPct val="20000"/>
              </a:spcBef>
              <a:buClr>
                <a:schemeClr val="accent1"/>
              </a:buClr>
              <a:buSzPct val="76000"/>
              <a:buFont typeface="Wingdings" pitchFamily="2" charset="2"/>
              <a:buChar char="ü"/>
            </a:pPr>
            <a:endParaRPr lang="es-AR" sz="1900" b="1" dirty="0">
              <a:solidFill>
                <a:schemeClr val="tx2"/>
              </a:solidFill>
              <a:latin typeface="Calibri" pitchFamily="34" charset="0"/>
              <a:cs typeface="Calibri" pitchFamily="34" charset="0"/>
            </a:endParaRPr>
          </a:p>
          <a:p>
            <a:pPr marL="342900" indent="-342900" algn="just">
              <a:buFont typeface="Arial" panose="020B0604020202020204" pitchFamily="34" charset="0"/>
              <a:buChar char="•"/>
            </a:pPr>
            <a:r>
              <a:rPr lang="es-AR" sz="2100" dirty="0">
                <a:latin typeface="+mj-lt"/>
                <a:cs typeface="Calibri" pitchFamily="34" charset="0"/>
              </a:rPr>
              <a:t>Fortalecer el intercambio y difusión de la información. Incorporar dos bibliotecas más a la Red, las bases de datos en el catálogo colectivo y el ingreso de información en el repositorio “Ansenuza”. Actualmente participan en la Red activamente 20 bibliotecas.</a:t>
            </a:r>
          </a:p>
        </p:txBody>
      </p:sp>
      <p:sp>
        <p:nvSpPr>
          <p:cNvPr id="6" name="Rectángulo 5"/>
          <p:cNvSpPr/>
          <p:nvPr/>
        </p:nvSpPr>
        <p:spPr>
          <a:xfrm>
            <a:off x="2339752" y="1207384"/>
            <a:ext cx="4572000" cy="400110"/>
          </a:xfrm>
          <a:prstGeom prst="rect">
            <a:avLst/>
          </a:prstGeom>
        </p:spPr>
        <p:txBody>
          <a:bodyPr>
            <a:spAutoFit/>
          </a:bodyPr>
          <a:lstStyle/>
          <a:p>
            <a:pPr marL="342900" indent="-342900" algn="ctr">
              <a:spcBef>
                <a:spcPts val="800"/>
              </a:spcBef>
              <a:defRPr/>
            </a:pPr>
            <a:r>
              <a:rPr lang="es-ES" sz="2000" b="1" dirty="0">
                <a:latin typeface="Calibri"/>
              </a:rPr>
              <a:t>DIMENSIÓN PEDAGÓGICA</a:t>
            </a:r>
          </a:p>
        </p:txBody>
      </p:sp>
      <p:sp>
        <p:nvSpPr>
          <p:cNvPr id="7" name="Llamada de flecha hacia abajo 6"/>
          <p:cNvSpPr/>
          <p:nvPr/>
        </p:nvSpPr>
        <p:spPr>
          <a:xfrm>
            <a:off x="3581919" y="2950309"/>
            <a:ext cx="1656184" cy="1128292"/>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1798640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571408" y="500063"/>
            <a:ext cx="8228281"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ltLang="es-AR"/>
          </a:p>
        </p:txBody>
      </p:sp>
      <p:sp>
        <p:nvSpPr>
          <p:cNvPr id="3079" name="Rectangle 6"/>
          <p:cNvSpPr>
            <a:spLocks noChangeArrowheads="1"/>
          </p:cNvSpPr>
          <p:nvPr/>
        </p:nvSpPr>
        <p:spPr bwMode="auto">
          <a:xfrm>
            <a:off x="364088" y="1216819"/>
            <a:ext cx="8642919" cy="4988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altLang="es-AR" sz="5400" dirty="0">
              <a:solidFill>
                <a:schemeClr val="tx1"/>
              </a:solidFill>
              <a:latin typeface="Calibri" pitchFamily="34" charset="0"/>
              <a:cs typeface="Arial" charset="0"/>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AR" sz="5400" b="1" dirty="0">
                <a:solidFill>
                  <a:schemeClr val="tx1"/>
                </a:solidFill>
                <a:latin typeface="Calibri" pitchFamily="34" charset="0"/>
                <a:cs typeface="Arial" charset="0"/>
              </a:rPr>
              <a:t>ENCUENTRO PROVINCIAL DIRECTORES DE ISFD</a:t>
            </a:r>
            <a:endParaRPr lang="es-AR" altLang="es-AR" sz="5400" b="1" dirty="0">
              <a:solidFill>
                <a:schemeClr val="tx1"/>
              </a:solidFill>
              <a:latin typeface="Calibri" pitchFamily="34" charset="0"/>
              <a:cs typeface="Arial"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_tradnl" altLang="es-AR" b="1" dirty="0">
              <a:solidFill>
                <a:schemeClr val="tx1"/>
              </a:solidFill>
              <a:latin typeface="Calibri" pitchFamily="34" charset="0"/>
              <a:cs typeface="Arial"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_tradnl" altLang="es-AR" b="1" dirty="0">
              <a:solidFill>
                <a:schemeClr val="tx1"/>
              </a:solidFill>
              <a:latin typeface="Calibri" pitchFamily="34" charset="0"/>
              <a:cs typeface="Arial" charset="0"/>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_tradnl" altLang="es-AR" b="1" dirty="0">
              <a:solidFill>
                <a:schemeClr val="tx1"/>
              </a:solidFill>
              <a:latin typeface="Calibri" pitchFamily="34" charset="0"/>
              <a:cs typeface="Arial" charset="0"/>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_tradnl" altLang="es-AR" b="1" dirty="0">
              <a:solidFill>
                <a:schemeClr val="tx1"/>
              </a:solidFill>
              <a:latin typeface="Calibri" pitchFamily="34" charset="0"/>
              <a:cs typeface="Arial" charset="0"/>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altLang="es-AR" b="1" dirty="0">
                <a:solidFill>
                  <a:schemeClr val="tx1"/>
                </a:solidFill>
                <a:latin typeface="Calibri" pitchFamily="34" charset="0"/>
                <a:cs typeface="Arial" charset="0"/>
              </a:rPr>
              <a:t>CÓRDOBA, 2018</a:t>
            </a:r>
          </a:p>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_tradnl" altLang="es-AR" b="1" dirty="0">
              <a:solidFill>
                <a:schemeClr val="tx1"/>
              </a:solidFill>
              <a:latin typeface="Calibri" pitchFamily="34" charset="0"/>
              <a:cs typeface="Arial" charset="0"/>
            </a:endParaRPr>
          </a:p>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_tradnl" altLang="es-AR" sz="2000" b="1" dirty="0">
              <a:solidFill>
                <a:srgbClr val="3333FF"/>
              </a:solidFill>
              <a:latin typeface="Calibri" pitchFamily="34" charset="0"/>
              <a:cs typeface="Arial" charset="0"/>
            </a:endParaRPr>
          </a:p>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_tradnl" altLang="es-AR" sz="2000" b="1" dirty="0">
                <a:solidFill>
                  <a:srgbClr val="000000"/>
                </a:solidFill>
                <a:latin typeface="Calibri" pitchFamily="34" charset="0"/>
                <a:cs typeface="Arial" charset="0"/>
              </a:rPr>
              <a:t/>
            </a:r>
            <a:br>
              <a:rPr lang="es-ES_tradnl" altLang="es-AR" sz="2000" b="1" dirty="0">
                <a:solidFill>
                  <a:srgbClr val="000000"/>
                </a:solidFill>
                <a:latin typeface="Calibri" pitchFamily="34" charset="0"/>
                <a:cs typeface="Arial" charset="0"/>
              </a:rPr>
            </a:br>
            <a:r>
              <a:rPr lang="es-ES_tradnl" altLang="es-AR" sz="2000" dirty="0">
                <a:solidFill>
                  <a:srgbClr val="000000"/>
                </a:solidFill>
                <a:latin typeface="Calibri" pitchFamily="34" charset="0"/>
                <a:cs typeface="Arial" charset="0"/>
              </a:rPr>
              <a:t>  </a:t>
            </a:r>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42112419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6552" y="1290823"/>
            <a:ext cx="9540552" cy="2887970"/>
          </a:xfrm>
          <a:prstGeom prst="rect">
            <a:avLst/>
          </a:prstGeom>
        </p:spPr>
        <p:txBody>
          <a:bodyPr wrap="square">
            <a:spAutoFit/>
          </a:bodyPr>
          <a:lstStyle/>
          <a:p>
            <a:pPr marR="1923415" algn="ctr">
              <a:spcAft>
                <a:spcPts val="225"/>
              </a:spcAft>
            </a:pPr>
            <a:r>
              <a:rPr lang="es-ES" b="1" dirty="0">
                <a:latin typeface="Arial"/>
                <a:ea typeface="Arial"/>
              </a:rPr>
              <a:t> </a:t>
            </a:r>
          </a:p>
          <a:p>
            <a:pPr marL="342900" lvl="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cs typeface="Calibri" pitchFamily="34" charset="0"/>
              </a:rPr>
              <a:t>DISEÑO Y DESARROLLO DE TRAYECTOS FORMATIVOS ORIENTADOS A LA INTEGRACIÓN PEDAGÓGICA DE LAS TIC EN LOS DISTINTOS CAMPOS DISCIPLINARES Y AL FORTALECIMIENTO DE LOS CANALES DE COMUNICACIÓN A TRAVÉS DE LA GESTIÓN DE PROCESOS DE ENSEÑANZA EN AULAS VIRTUALES EN ISFD</a:t>
            </a:r>
            <a:endParaRPr lang="es-AR" sz="2800" dirty="0">
              <a:solidFill>
                <a:schemeClr val="tx2"/>
              </a:solidFill>
              <a:latin typeface="Calibri" pitchFamily="34" charset="0"/>
              <a:cs typeface="Calibri" pitchFamily="34" charset="0"/>
            </a:endParaRPr>
          </a:p>
          <a:p>
            <a:pPr marL="342900" lvl="0" indent="-274320" algn="ctr">
              <a:lnSpc>
                <a:spcPct val="80000"/>
              </a:lnSpc>
              <a:spcBef>
                <a:spcPct val="20000"/>
              </a:spcBef>
              <a:buClr>
                <a:schemeClr val="accent1"/>
              </a:buClr>
              <a:buSzPct val="76000"/>
              <a:buFont typeface="Wingdings" pitchFamily="2" charset="2"/>
              <a:buChar char="ü"/>
            </a:pPr>
            <a:endParaRPr lang="es-AR" sz="2400" b="1" dirty="0">
              <a:solidFill>
                <a:schemeClr val="tx2"/>
              </a:solidFill>
              <a:latin typeface="Calibri" pitchFamily="34" charset="0"/>
              <a:cs typeface="Calibri" pitchFamily="34" charset="0"/>
            </a:endParaRPr>
          </a:p>
        </p:txBody>
      </p:sp>
      <p:sp>
        <p:nvSpPr>
          <p:cNvPr id="3" name="1 Título"/>
          <p:cNvSpPr txBox="1">
            <a:spLocks/>
          </p:cNvSpPr>
          <p:nvPr/>
        </p:nvSpPr>
        <p:spPr>
          <a:xfrm>
            <a:off x="467544" y="368660"/>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5" name="Rectángulo 4"/>
          <p:cNvSpPr/>
          <p:nvPr/>
        </p:nvSpPr>
        <p:spPr>
          <a:xfrm>
            <a:off x="622810" y="5197845"/>
            <a:ext cx="7898379" cy="738664"/>
          </a:xfrm>
          <a:prstGeom prst="rect">
            <a:avLst/>
          </a:prstGeom>
        </p:spPr>
        <p:txBody>
          <a:bodyPr wrap="square">
            <a:spAutoFit/>
          </a:bodyPr>
          <a:lstStyle/>
          <a:p>
            <a:pPr marL="342900" indent="-342900" algn="just">
              <a:buFont typeface="Arial" panose="020B0604020202020204" pitchFamily="34" charset="0"/>
              <a:buChar char="•"/>
            </a:pPr>
            <a:r>
              <a:rPr lang="es-AR" sz="2100" dirty="0">
                <a:latin typeface="+mj-lt"/>
                <a:cs typeface="Calibri" pitchFamily="34" charset="0"/>
              </a:rPr>
              <a:t>Promover la alfabetización digital a través de distintos espacios de capacitación y la producción de materiales en diferentes formatos.</a:t>
            </a:r>
          </a:p>
        </p:txBody>
      </p:sp>
      <p:sp>
        <p:nvSpPr>
          <p:cNvPr id="7" name="Rectángulo 6"/>
          <p:cNvSpPr/>
          <p:nvPr/>
        </p:nvSpPr>
        <p:spPr>
          <a:xfrm>
            <a:off x="2339752" y="1207384"/>
            <a:ext cx="4572000" cy="400110"/>
          </a:xfrm>
          <a:prstGeom prst="rect">
            <a:avLst/>
          </a:prstGeom>
        </p:spPr>
        <p:txBody>
          <a:bodyPr>
            <a:spAutoFit/>
          </a:bodyPr>
          <a:lstStyle/>
          <a:p>
            <a:pPr marL="342900" indent="-342900" algn="ctr">
              <a:spcBef>
                <a:spcPts val="800"/>
              </a:spcBef>
              <a:defRPr/>
            </a:pPr>
            <a:r>
              <a:rPr lang="es-ES" sz="2000" b="1" dirty="0">
                <a:latin typeface="Calibri"/>
              </a:rPr>
              <a:t>DIMENSIÓN PEDAGÓGICA</a:t>
            </a:r>
          </a:p>
        </p:txBody>
      </p:sp>
      <p:sp>
        <p:nvSpPr>
          <p:cNvPr id="8" name="Llamada de flecha hacia abajo 7"/>
          <p:cNvSpPr/>
          <p:nvPr/>
        </p:nvSpPr>
        <p:spPr>
          <a:xfrm>
            <a:off x="3797660" y="3813975"/>
            <a:ext cx="1656184" cy="1128292"/>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1784447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262" y="1618114"/>
            <a:ext cx="8874732" cy="1225977"/>
          </a:xfrm>
          <a:prstGeom prst="rect">
            <a:avLst/>
          </a:prstGeom>
        </p:spPr>
        <p:txBody>
          <a:bodyPr wrap="square">
            <a:spAutoFit/>
          </a:bodyPr>
          <a:lstStyle/>
          <a:p>
            <a:pPr marR="1923415" algn="just">
              <a:spcAft>
                <a:spcPts val="225"/>
              </a:spcAft>
            </a:pPr>
            <a:r>
              <a:rPr lang="es-ES" b="1" dirty="0">
                <a:latin typeface="Arial"/>
                <a:ea typeface="Arial"/>
              </a:rPr>
              <a:t> </a:t>
            </a:r>
            <a:endParaRPr lang="es-ES" sz="2600" b="1" dirty="0">
              <a:latin typeface="Arial"/>
              <a:ea typeface="Arial"/>
            </a:endParaRPr>
          </a:p>
          <a:p>
            <a:pPr marL="34290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cs typeface="Calibri" pitchFamily="34" charset="0"/>
              </a:rPr>
              <a:t>PLANEAMIENTO DEL SISTEMA FORMADOR</a:t>
            </a:r>
          </a:p>
          <a:p>
            <a:pPr marL="68580" algn="ctr">
              <a:lnSpc>
                <a:spcPct val="80000"/>
              </a:lnSpc>
              <a:spcBef>
                <a:spcPct val="20000"/>
              </a:spcBef>
              <a:buClr>
                <a:schemeClr val="accent1"/>
              </a:buClr>
              <a:buSzPct val="76000"/>
            </a:pPr>
            <a:endParaRPr lang="es-AR" sz="2800" b="1" dirty="0">
              <a:solidFill>
                <a:schemeClr val="tx2"/>
              </a:solidFill>
              <a:latin typeface="Calibri" pitchFamily="34" charset="0"/>
              <a:cs typeface="Calibri" pitchFamily="34" charset="0"/>
            </a:endParaRPr>
          </a:p>
        </p:txBody>
      </p:sp>
      <p:sp>
        <p:nvSpPr>
          <p:cNvPr id="3" name="1 Título"/>
          <p:cNvSpPr txBox="1">
            <a:spLocks/>
          </p:cNvSpPr>
          <p:nvPr/>
        </p:nvSpPr>
        <p:spPr>
          <a:xfrm>
            <a:off x="467544" y="368660"/>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5" name="Rectángulo 4"/>
          <p:cNvSpPr/>
          <p:nvPr/>
        </p:nvSpPr>
        <p:spPr>
          <a:xfrm>
            <a:off x="2124011" y="1123315"/>
            <a:ext cx="4572000" cy="400110"/>
          </a:xfrm>
          <a:prstGeom prst="rect">
            <a:avLst/>
          </a:prstGeom>
        </p:spPr>
        <p:txBody>
          <a:bodyPr>
            <a:spAutoFit/>
          </a:bodyPr>
          <a:lstStyle/>
          <a:p>
            <a:pPr marL="342900" indent="-342900" algn="ctr">
              <a:spcBef>
                <a:spcPts val="800"/>
              </a:spcBef>
              <a:defRPr/>
            </a:pPr>
            <a:r>
              <a:rPr lang="es-ES" sz="2000" b="1" dirty="0">
                <a:latin typeface="Calibri"/>
              </a:rPr>
              <a:t>DIMENSIÓN INSTITUCIONAL</a:t>
            </a:r>
          </a:p>
        </p:txBody>
      </p:sp>
      <p:sp>
        <p:nvSpPr>
          <p:cNvPr id="6" name="Rectángulo 5"/>
          <p:cNvSpPr/>
          <p:nvPr/>
        </p:nvSpPr>
        <p:spPr>
          <a:xfrm>
            <a:off x="395536" y="4114333"/>
            <a:ext cx="8352928" cy="1643527"/>
          </a:xfrm>
          <a:prstGeom prst="rect">
            <a:avLst/>
          </a:prstGeom>
        </p:spPr>
        <p:txBody>
          <a:bodyPr wrap="square">
            <a:spAutoFit/>
          </a:bodyPr>
          <a:lstStyle/>
          <a:p>
            <a:pPr marL="68580" algn="just">
              <a:lnSpc>
                <a:spcPct val="80000"/>
              </a:lnSpc>
              <a:spcBef>
                <a:spcPct val="20000"/>
              </a:spcBef>
              <a:buClr>
                <a:schemeClr val="accent1"/>
              </a:buClr>
              <a:buSzPct val="76000"/>
            </a:pPr>
            <a:endParaRPr lang="es-AR" sz="2100" b="1" dirty="0">
              <a:solidFill>
                <a:schemeClr val="tx2"/>
              </a:solidFill>
              <a:latin typeface="+mj-lt"/>
              <a:cs typeface="Calibri" pitchFamily="34" charset="0"/>
            </a:endParaRPr>
          </a:p>
          <a:p>
            <a:pPr marL="342900" indent="-342900" algn="just">
              <a:buFont typeface="Arial" panose="020B0604020202020204" pitchFamily="34" charset="0"/>
              <a:buChar char="•"/>
            </a:pPr>
            <a:r>
              <a:rPr lang="es-AR" sz="2100" dirty="0">
                <a:latin typeface="+mj-lt"/>
                <a:cs typeface="Calibri" pitchFamily="34" charset="0"/>
              </a:rPr>
              <a:t>Actualización de las bases de datos al último año disponible, confección de un mapa de Institutos Superiores que incorpore indicadores útiles para la planificación del Sistema Formador en articulación con el nivel universitario.</a:t>
            </a:r>
          </a:p>
        </p:txBody>
      </p:sp>
      <p:sp>
        <p:nvSpPr>
          <p:cNvPr id="7" name="Llamada de flecha hacia abajo 6"/>
          <p:cNvSpPr/>
          <p:nvPr/>
        </p:nvSpPr>
        <p:spPr>
          <a:xfrm>
            <a:off x="3581012" y="2809478"/>
            <a:ext cx="1656184" cy="1128292"/>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2352674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41559" y="1607494"/>
            <a:ext cx="8136904" cy="1225977"/>
          </a:xfrm>
          <a:prstGeom prst="rect">
            <a:avLst/>
          </a:prstGeom>
        </p:spPr>
        <p:txBody>
          <a:bodyPr wrap="square">
            <a:spAutoFit/>
          </a:bodyPr>
          <a:lstStyle/>
          <a:p>
            <a:pPr marR="1923415" algn="just">
              <a:spcAft>
                <a:spcPts val="225"/>
              </a:spcAft>
            </a:pPr>
            <a:r>
              <a:rPr lang="es-ES" b="1" dirty="0">
                <a:latin typeface="Arial"/>
                <a:ea typeface="Arial"/>
              </a:rPr>
              <a:t> </a:t>
            </a:r>
            <a:endParaRPr lang="es-ES" sz="2600" b="1" dirty="0">
              <a:latin typeface="Arial"/>
              <a:ea typeface="Arial"/>
            </a:endParaRPr>
          </a:p>
          <a:p>
            <a:pPr marL="34290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cs typeface="Calibri" pitchFamily="34" charset="0"/>
              </a:rPr>
              <a:t>DESARROLLO NORMATIVO</a:t>
            </a:r>
          </a:p>
          <a:p>
            <a:pPr marL="68580" algn="just">
              <a:lnSpc>
                <a:spcPct val="80000"/>
              </a:lnSpc>
              <a:spcBef>
                <a:spcPct val="20000"/>
              </a:spcBef>
              <a:buClr>
                <a:schemeClr val="accent1"/>
              </a:buClr>
              <a:buSzPct val="76000"/>
            </a:pPr>
            <a:endParaRPr lang="es-AR" sz="2800" b="1" dirty="0">
              <a:solidFill>
                <a:schemeClr val="tx2"/>
              </a:solidFill>
              <a:latin typeface="Calibri" pitchFamily="34" charset="0"/>
              <a:cs typeface="Calibri" pitchFamily="34" charset="0"/>
            </a:endParaRPr>
          </a:p>
        </p:txBody>
      </p:sp>
      <p:sp>
        <p:nvSpPr>
          <p:cNvPr id="3" name="1 Título"/>
          <p:cNvSpPr txBox="1">
            <a:spLocks/>
          </p:cNvSpPr>
          <p:nvPr/>
        </p:nvSpPr>
        <p:spPr>
          <a:xfrm>
            <a:off x="467544" y="368660"/>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5" name="Rectángulo 4"/>
          <p:cNvSpPr/>
          <p:nvPr/>
        </p:nvSpPr>
        <p:spPr>
          <a:xfrm>
            <a:off x="35496" y="3980971"/>
            <a:ext cx="8928992" cy="1643527"/>
          </a:xfrm>
          <a:prstGeom prst="rect">
            <a:avLst/>
          </a:prstGeom>
        </p:spPr>
        <p:txBody>
          <a:bodyPr wrap="square">
            <a:spAutoFit/>
          </a:bodyPr>
          <a:lstStyle/>
          <a:p>
            <a:pPr marL="68580" algn="just">
              <a:lnSpc>
                <a:spcPct val="80000"/>
              </a:lnSpc>
              <a:spcBef>
                <a:spcPct val="20000"/>
              </a:spcBef>
              <a:buClr>
                <a:schemeClr val="accent1"/>
              </a:buClr>
              <a:buSzPct val="76000"/>
            </a:pPr>
            <a:endParaRPr lang="es-AR" sz="2100" b="1" dirty="0">
              <a:solidFill>
                <a:schemeClr val="tx2"/>
              </a:solidFill>
              <a:latin typeface="+mj-lt"/>
              <a:cs typeface="Calibri" pitchFamily="34" charset="0"/>
            </a:endParaRPr>
          </a:p>
          <a:p>
            <a:pPr marL="342900" indent="-342900" algn="just">
              <a:buFont typeface="Arial" panose="020B0604020202020204" pitchFamily="34" charset="0"/>
              <a:buChar char="•"/>
            </a:pPr>
            <a:r>
              <a:rPr lang="es-AR" sz="2100" dirty="0">
                <a:latin typeface="+mj-lt"/>
                <a:cs typeface="Calibri" pitchFamily="34" charset="0"/>
              </a:rPr>
              <a:t>Elaboración y revisión de normas jurisdiccionales tendientes al cumplimiento de las condiciones institucionales aprobadas en la Res. CFE N° 140/11 y asistencia técnica a las instituciones para la elaboración de los reglamentos propios, en un continuo trabajo colaborativo y articulado.</a:t>
            </a:r>
          </a:p>
        </p:txBody>
      </p:sp>
      <p:sp>
        <p:nvSpPr>
          <p:cNvPr id="6" name="Rectángulo 5"/>
          <p:cNvSpPr/>
          <p:nvPr/>
        </p:nvSpPr>
        <p:spPr>
          <a:xfrm>
            <a:off x="2339752" y="1207384"/>
            <a:ext cx="4572000" cy="400110"/>
          </a:xfrm>
          <a:prstGeom prst="rect">
            <a:avLst/>
          </a:prstGeom>
        </p:spPr>
        <p:txBody>
          <a:bodyPr>
            <a:spAutoFit/>
          </a:bodyPr>
          <a:lstStyle/>
          <a:p>
            <a:pPr marL="342900" indent="-342900" algn="ctr">
              <a:spcBef>
                <a:spcPts val="800"/>
              </a:spcBef>
              <a:defRPr/>
            </a:pPr>
            <a:r>
              <a:rPr lang="es-ES" sz="2000" b="1" dirty="0">
                <a:latin typeface="Calibri"/>
              </a:rPr>
              <a:t>DIMENSIÓN INSTITUCIONAL</a:t>
            </a:r>
          </a:p>
        </p:txBody>
      </p:sp>
      <p:sp>
        <p:nvSpPr>
          <p:cNvPr id="7" name="Llamada de flecha hacia abajo 6"/>
          <p:cNvSpPr/>
          <p:nvPr/>
        </p:nvSpPr>
        <p:spPr>
          <a:xfrm>
            <a:off x="3797660" y="2754994"/>
            <a:ext cx="1656184" cy="1128292"/>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2616696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0396" y="1048146"/>
            <a:ext cx="8136904" cy="795089"/>
          </a:xfrm>
          <a:prstGeom prst="rect">
            <a:avLst/>
          </a:prstGeom>
        </p:spPr>
        <p:txBody>
          <a:bodyPr wrap="square">
            <a:spAutoFit/>
          </a:bodyPr>
          <a:lstStyle/>
          <a:p>
            <a:pPr marR="1923415" algn="just">
              <a:spcAft>
                <a:spcPts val="225"/>
              </a:spcAft>
            </a:pPr>
            <a:r>
              <a:rPr lang="es-ES" b="1" dirty="0">
                <a:latin typeface="Arial"/>
                <a:ea typeface="Arial"/>
              </a:rPr>
              <a:t> </a:t>
            </a:r>
            <a:endParaRPr lang="es-ES" sz="2600" b="1" dirty="0">
              <a:latin typeface="Arial"/>
              <a:ea typeface="Arial"/>
            </a:endParaRPr>
          </a:p>
          <a:p>
            <a:pPr marL="34290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cs typeface="Calibri" pitchFamily="34" charset="0"/>
              </a:rPr>
              <a:t>POLÍTICAS ESTUDIANTILES</a:t>
            </a:r>
          </a:p>
        </p:txBody>
      </p:sp>
      <p:sp>
        <p:nvSpPr>
          <p:cNvPr id="3" name="1 Título"/>
          <p:cNvSpPr txBox="1">
            <a:spLocks/>
          </p:cNvSpPr>
          <p:nvPr/>
        </p:nvSpPr>
        <p:spPr>
          <a:xfrm>
            <a:off x="467544" y="368660"/>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5" name="Rectángulo 4"/>
          <p:cNvSpPr/>
          <p:nvPr/>
        </p:nvSpPr>
        <p:spPr>
          <a:xfrm>
            <a:off x="-18797" y="2962180"/>
            <a:ext cx="9036496" cy="3333220"/>
          </a:xfrm>
          <a:prstGeom prst="rect">
            <a:avLst/>
          </a:prstGeom>
        </p:spPr>
        <p:txBody>
          <a:bodyPr wrap="square">
            <a:spAutoFit/>
          </a:bodyPr>
          <a:lstStyle/>
          <a:p>
            <a:pPr marL="285750" indent="-285750" algn="just">
              <a:buFont typeface="Arial" panose="020B0604020202020204" pitchFamily="34" charset="0"/>
              <a:buChar char="•"/>
            </a:pPr>
            <a:r>
              <a:rPr lang="es-AR" sz="1620" dirty="0">
                <a:latin typeface="+mj-lt"/>
                <a:cs typeface="Calibri" pitchFamily="34" charset="0"/>
              </a:rPr>
              <a:t>Fortalecer la circulación de información en relación al sistema de becas a partir de acciones que garanticen el acceso y la continuidad del beneficio de los estudiantes y al mismo tiempo posibiliten la reflexión y el debate sobre el sentido de la/s beca/s.</a:t>
            </a:r>
          </a:p>
          <a:p>
            <a:pPr marL="285750" indent="-285750" algn="just">
              <a:buFont typeface="Arial" panose="020B0604020202020204" pitchFamily="34" charset="0"/>
              <a:buChar char="•"/>
            </a:pPr>
            <a:r>
              <a:rPr lang="es-AR" sz="1620" dirty="0">
                <a:latin typeface="+mj-lt"/>
                <a:cs typeface="Calibri" pitchFamily="34" charset="0"/>
              </a:rPr>
              <a:t>Aumentar la cantidad de ISFD que cuentan con la intervención del Coordinador de Institucional de Políticas Estudiantiles (CIPES).</a:t>
            </a:r>
          </a:p>
          <a:p>
            <a:pPr marL="285750" indent="-285750" algn="just">
              <a:buFont typeface="Arial" panose="020B0604020202020204" pitchFamily="34" charset="0"/>
              <a:buChar char="•"/>
            </a:pPr>
            <a:r>
              <a:rPr lang="es-AR" sz="1620" dirty="0">
                <a:latin typeface="+mj-lt"/>
                <a:cs typeface="Calibri" pitchFamily="34" charset="0"/>
              </a:rPr>
              <a:t> Fortalecer y ampliar la propuesta “El Arte sale a la Calle” a fin de promover el acceso a la cultura en cada comunidad.</a:t>
            </a:r>
          </a:p>
          <a:p>
            <a:pPr marL="285750" indent="-285750" algn="just">
              <a:buFont typeface="Arial" panose="020B0604020202020204" pitchFamily="34" charset="0"/>
              <a:buChar char="•"/>
            </a:pPr>
            <a:r>
              <a:rPr lang="es-AR" sz="1620" dirty="0">
                <a:latin typeface="+mj-lt"/>
                <a:cs typeface="Calibri" pitchFamily="34" charset="0"/>
              </a:rPr>
              <a:t>Dar continuidad y fortalecer los espacios y experiencias que enriquecen la formación de los estudiantes y los procesos democráticos de participación y de representación de los estudiantes en los ISFD.</a:t>
            </a:r>
          </a:p>
          <a:p>
            <a:pPr marL="285750" indent="-285750" algn="just">
              <a:buFont typeface="Arial" panose="020B0604020202020204" pitchFamily="34" charset="0"/>
              <a:buChar char="•"/>
            </a:pPr>
            <a:r>
              <a:rPr lang="es-AR" sz="1620" dirty="0">
                <a:latin typeface="+mj-lt"/>
                <a:cs typeface="Calibri" pitchFamily="34" charset="0"/>
              </a:rPr>
              <a:t>Avanzar y fortalecer las propuestas de acompañamiento a la instancia de ingreso a partir de sostener y ampliar los proyectos de: “Tutorías entre pares”, “Segunda Bienvenida” y proponer, al mismo tiempo, un dispositivo de acompañamiento al campo de la práctica docente denominado  “Itinerario formativo entre pares”.</a:t>
            </a:r>
          </a:p>
        </p:txBody>
      </p:sp>
      <p:sp>
        <p:nvSpPr>
          <p:cNvPr id="6" name="Rectángulo 5"/>
          <p:cNvSpPr/>
          <p:nvPr/>
        </p:nvSpPr>
        <p:spPr>
          <a:xfrm>
            <a:off x="2124011" y="966525"/>
            <a:ext cx="4572000" cy="400110"/>
          </a:xfrm>
          <a:prstGeom prst="rect">
            <a:avLst/>
          </a:prstGeom>
        </p:spPr>
        <p:txBody>
          <a:bodyPr>
            <a:spAutoFit/>
          </a:bodyPr>
          <a:lstStyle/>
          <a:p>
            <a:pPr marL="342900" indent="-342900" algn="ctr">
              <a:spcBef>
                <a:spcPts val="800"/>
              </a:spcBef>
              <a:defRPr/>
            </a:pPr>
            <a:r>
              <a:rPr lang="es-ES" sz="2000" b="1" dirty="0">
                <a:latin typeface="Calibri"/>
              </a:rPr>
              <a:t>DIMENSIÓN INSTITUCIONAL</a:t>
            </a:r>
          </a:p>
        </p:txBody>
      </p:sp>
      <p:sp>
        <p:nvSpPr>
          <p:cNvPr id="7" name="Llamada de flecha hacia abajo 6"/>
          <p:cNvSpPr/>
          <p:nvPr/>
        </p:nvSpPr>
        <p:spPr>
          <a:xfrm>
            <a:off x="3563888" y="1844824"/>
            <a:ext cx="1656184" cy="1128292"/>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2414164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1366283"/>
            <a:ext cx="8298951" cy="1509131"/>
          </a:xfrm>
          <a:prstGeom prst="rect">
            <a:avLst/>
          </a:prstGeom>
        </p:spPr>
        <p:txBody>
          <a:bodyPr wrap="square">
            <a:spAutoFit/>
          </a:bodyPr>
          <a:lstStyle/>
          <a:p>
            <a:pPr marR="1923415" algn="just">
              <a:spcAft>
                <a:spcPts val="225"/>
              </a:spcAft>
            </a:pPr>
            <a:r>
              <a:rPr lang="es-ES" b="1" dirty="0">
                <a:latin typeface="Arial"/>
                <a:ea typeface="Arial"/>
              </a:rPr>
              <a:t> </a:t>
            </a:r>
            <a:endParaRPr lang="es-ES" sz="2600" b="1" dirty="0">
              <a:latin typeface="Arial"/>
              <a:ea typeface="Arial"/>
            </a:endParaRPr>
          </a:p>
          <a:p>
            <a:pPr marL="34290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cs typeface="Calibri" pitchFamily="34" charset="0"/>
              </a:rPr>
              <a:t>FORTALECIMIENTO DEL EQUIPO DE GESTIÓN INSTITUCIONAL</a:t>
            </a:r>
          </a:p>
          <a:p>
            <a:pPr algn="just"/>
            <a:endParaRPr lang="es-AR" sz="2400" dirty="0">
              <a:latin typeface="Calibri" pitchFamily="34" charset="0"/>
              <a:cs typeface="Calibri" pitchFamily="34" charset="0"/>
            </a:endParaRPr>
          </a:p>
        </p:txBody>
      </p:sp>
      <p:sp>
        <p:nvSpPr>
          <p:cNvPr id="3" name="1 Título"/>
          <p:cNvSpPr txBox="1">
            <a:spLocks/>
          </p:cNvSpPr>
          <p:nvPr/>
        </p:nvSpPr>
        <p:spPr>
          <a:xfrm>
            <a:off x="467544" y="368660"/>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5" name="Rectángulo 4"/>
          <p:cNvSpPr/>
          <p:nvPr/>
        </p:nvSpPr>
        <p:spPr>
          <a:xfrm>
            <a:off x="179512" y="3943236"/>
            <a:ext cx="8712968" cy="2031325"/>
          </a:xfrm>
          <a:prstGeom prst="rect">
            <a:avLst/>
          </a:prstGeom>
        </p:spPr>
        <p:txBody>
          <a:bodyPr wrap="square">
            <a:spAutoFit/>
          </a:bodyPr>
          <a:lstStyle/>
          <a:p>
            <a:pPr marL="342900" indent="-342900" algn="just">
              <a:buFont typeface="Arial" panose="020B0604020202020204" pitchFamily="34" charset="0"/>
              <a:buChar char="•"/>
            </a:pPr>
            <a:r>
              <a:rPr lang="es-AR" sz="2100" dirty="0">
                <a:latin typeface="+mj-lt"/>
                <a:cs typeface="Calibri" pitchFamily="34" charset="0"/>
              </a:rPr>
              <a:t>El equipo de Supervisores desarrollará acciones sostenidas de acompañamiento a la gestión directiva con el apoyo del equipo técnico pedagógico  de la DGES.</a:t>
            </a:r>
          </a:p>
          <a:p>
            <a:pPr marL="342900" indent="-342900" algn="just">
              <a:buFont typeface="Arial" panose="020B0604020202020204" pitchFamily="34" charset="0"/>
              <a:buChar char="•"/>
            </a:pPr>
            <a:r>
              <a:rPr lang="es-AR" sz="2100" dirty="0">
                <a:latin typeface="+mj-lt"/>
                <a:cs typeface="Calibri" pitchFamily="34" charset="0"/>
              </a:rPr>
              <a:t>Se prioriza el trabajo con los equipos directivos para que puedan conducir sus instituciones desde una visión integral del sistema y especialmente teniendo en cuenta la vinculación con el nivel para el cual se forma.</a:t>
            </a:r>
          </a:p>
        </p:txBody>
      </p:sp>
      <p:sp>
        <p:nvSpPr>
          <p:cNvPr id="6" name="Rectángulo 5"/>
          <p:cNvSpPr/>
          <p:nvPr/>
        </p:nvSpPr>
        <p:spPr>
          <a:xfrm>
            <a:off x="2320020" y="1214459"/>
            <a:ext cx="4572000" cy="400110"/>
          </a:xfrm>
          <a:prstGeom prst="rect">
            <a:avLst/>
          </a:prstGeom>
        </p:spPr>
        <p:txBody>
          <a:bodyPr>
            <a:spAutoFit/>
          </a:bodyPr>
          <a:lstStyle/>
          <a:p>
            <a:pPr marL="342900" indent="-342900" algn="ctr">
              <a:spcBef>
                <a:spcPts val="800"/>
              </a:spcBef>
              <a:defRPr/>
            </a:pPr>
            <a:r>
              <a:rPr lang="es-ES" sz="2000" b="1" dirty="0">
                <a:latin typeface="Calibri"/>
              </a:rPr>
              <a:t>DIMENSIÓN INSTITUCIONAL</a:t>
            </a:r>
          </a:p>
        </p:txBody>
      </p:sp>
      <p:sp>
        <p:nvSpPr>
          <p:cNvPr id="7" name="Llamada de flecha hacia abajo 6"/>
          <p:cNvSpPr/>
          <p:nvPr/>
        </p:nvSpPr>
        <p:spPr>
          <a:xfrm>
            <a:off x="3581919" y="2660819"/>
            <a:ext cx="1656184" cy="1128292"/>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2618226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451267" y="188914"/>
            <a:ext cx="8226816" cy="1068387"/>
          </a:xfrm>
        </p:spPr>
        <p:txBody>
          <a:bodyPr>
            <a:normAutofit fontScale="90000"/>
          </a:bodyPr>
          <a:lstStyle/>
          <a:p>
            <a:pPr algn="ctr"/>
            <a:r>
              <a:rPr lang="es-ES" dirty="0">
                <a:latin typeface="Calibri"/>
              </a:rPr>
              <a:t/>
            </a:r>
            <a:br>
              <a:rPr lang="es-ES" dirty="0">
                <a:latin typeface="Calibri"/>
              </a:rPr>
            </a:br>
            <a:endParaRPr lang="es-ES" b="1" dirty="0">
              <a:solidFill>
                <a:schemeClr val="tx1"/>
              </a:solidFill>
            </a:endParaRPr>
          </a:p>
        </p:txBody>
      </p:sp>
      <p:sp>
        <p:nvSpPr>
          <p:cNvPr id="4099" name="2 Marcador de contenido"/>
          <p:cNvSpPr>
            <a:spLocks noGrp="1"/>
          </p:cNvSpPr>
          <p:nvPr>
            <p:ph idx="1"/>
          </p:nvPr>
        </p:nvSpPr>
        <p:spPr>
          <a:xfrm>
            <a:off x="444703" y="4482520"/>
            <a:ext cx="8229600" cy="800798"/>
          </a:xfrm>
        </p:spPr>
        <p:txBody>
          <a:bodyPr>
            <a:normAutofit/>
          </a:bodyPr>
          <a:lstStyle/>
          <a:p>
            <a:pPr algn="ctr"/>
            <a:r>
              <a:rPr lang="es-ES" sz="2400" b="1" i="1" dirty="0"/>
              <a:t>Presentación general de las líneas de acción de la Dirección General de Educación Superior.</a:t>
            </a:r>
          </a:p>
        </p:txBody>
      </p:sp>
      <p:sp>
        <p:nvSpPr>
          <p:cNvPr id="5" name="1 Título"/>
          <p:cNvSpPr txBox="1">
            <a:spLocks/>
          </p:cNvSpPr>
          <p:nvPr/>
        </p:nvSpPr>
        <p:spPr>
          <a:xfrm>
            <a:off x="455047" y="476672"/>
            <a:ext cx="8219256" cy="1080120"/>
          </a:xfrm>
          <a:prstGeom prst="rect">
            <a:avLst/>
          </a:prstGeom>
          <a:solidFill>
            <a:schemeClr val="bg1">
              <a:lumMod val="95000"/>
            </a:schemeClr>
          </a:solidFill>
        </p:spPr>
        <p:txBody>
          <a:bodyPr vert="horz" lIns="91440" tIns="45720" rIns="91440" bIns="45720" rtlCol="0" anchor="ctr">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s-ES" sz="3600" b="1" dirty="0">
                <a:solidFill>
                  <a:schemeClr val="tx1"/>
                </a:solidFill>
                <a:latin typeface="Calibri"/>
              </a:rPr>
              <a:t>SENTIDOS DEL ENCUENTRO</a:t>
            </a:r>
            <a:endParaRPr lang="es-ES" sz="3600" b="1" dirty="0">
              <a:solidFill>
                <a:schemeClr val="tx1"/>
              </a:solidFill>
            </a:endParaRPr>
          </a:p>
        </p:txBody>
      </p:sp>
      <p:sp>
        <p:nvSpPr>
          <p:cNvPr id="2" name="Rectángulo 1"/>
          <p:cNvSpPr/>
          <p:nvPr/>
        </p:nvSpPr>
        <p:spPr>
          <a:xfrm>
            <a:off x="996096" y="2505209"/>
            <a:ext cx="7126813" cy="1200329"/>
          </a:xfrm>
          <a:prstGeom prst="rect">
            <a:avLst/>
          </a:prstGeom>
        </p:spPr>
        <p:txBody>
          <a:bodyPr wrap="square">
            <a:spAutoFit/>
          </a:bodyPr>
          <a:lstStyle/>
          <a:p>
            <a:pPr algn="ctr"/>
            <a:r>
              <a:rPr lang="es-ES" sz="2400" b="1" i="1" dirty="0">
                <a:solidFill>
                  <a:schemeClr val="tx1">
                    <a:lumMod val="75000"/>
                    <a:lumOff val="25000"/>
                  </a:schemeClr>
                </a:solidFill>
                <a:latin typeface="+mn-lt"/>
              </a:rPr>
              <a:t>Presentación de las líneas prioritarias de la Política Educativa Provincial para el año 2018. Plan </a:t>
            </a:r>
            <a:r>
              <a:rPr lang="es-ES" sz="2400" b="1" i="1">
                <a:solidFill>
                  <a:schemeClr val="tx1">
                    <a:lumMod val="75000"/>
                    <a:lumOff val="25000"/>
                  </a:schemeClr>
                </a:solidFill>
                <a:latin typeface="+mn-lt"/>
              </a:rPr>
              <a:t>Estratégico </a:t>
            </a:r>
            <a:r>
              <a:rPr lang="es-ES" sz="2400" b="1" i="1" smtClean="0">
                <a:solidFill>
                  <a:schemeClr val="tx1">
                    <a:lumMod val="75000"/>
                    <a:lumOff val="25000"/>
                  </a:schemeClr>
                </a:solidFill>
                <a:latin typeface="+mn-lt"/>
              </a:rPr>
              <a:t>Situacional (</a:t>
            </a:r>
            <a:r>
              <a:rPr lang="es-ES" sz="2400" b="1" i="1" dirty="0">
                <a:solidFill>
                  <a:schemeClr val="tx1">
                    <a:lumMod val="75000"/>
                    <a:lumOff val="25000"/>
                  </a:schemeClr>
                </a:solidFill>
                <a:latin typeface="+mn-lt"/>
              </a:rPr>
              <a:t>P.E.S)</a:t>
            </a:r>
          </a:p>
        </p:txBody>
      </p:sp>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1865266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1424337"/>
            <a:ext cx="8496944" cy="5595378"/>
          </a:xfrm>
          <a:prstGeom prst="rect">
            <a:avLst/>
          </a:prstGeom>
        </p:spPr>
        <p:txBody>
          <a:bodyPr wrap="square">
            <a:spAutoFit/>
          </a:bodyPr>
          <a:lstStyle/>
          <a:p>
            <a:pPr marL="342900" lvl="0" indent="-274320" algn="just">
              <a:lnSpc>
                <a:spcPct val="80000"/>
              </a:lnSpc>
              <a:spcBef>
                <a:spcPct val="20000"/>
              </a:spcBef>
              <a:buClr>
                <a:schemeClr val="accent1"/>
              </a:buClr>
              <a:buSzPct val="76000"/>
              <a:buFont typeface="Wingdings" pitchFamily="2" charset="2"/>
              <a:buChar char="ü"/>
            </a:pPr>
            <a:endParaRPr lang="es-AR" sz="2100" dirty="0">
              <a:latin typeface="Calibri" pitchFamily="34" charset="0"/>
            </a:endParaRPr>
          </a:p>
          <a:p>
            <a:pPr marL="342900" indent="-274320" algn="just">
              <a:lnSpc>
                <a:spcPct val="80000"/>
              </a:lnSpc>
              <a:spcBef>
                <a:spcPct val="20000"/>
              </a:spcBef>
              <a:buClr>
                <a:schemeClr val="accent1"/>
              </a:buClr>
              <a:buSzPct val="76000"/>
              <a:buFont typeface="Wingdings" pitchFamily="2" charset="2"/>
              <a:buChar char="ü"/>
            </a:pPr>
            <a:r>
              <a:rPr lang="es-AR" sz="2100" dirty="0">
                <a:latin typeface="+mj-lt"/>
              </a:rPr>
              <a:t>Disímil institucionalización de las acciones orientadas a fortalecer las trayectorias de formación de los estudiantes atendiendo al ingreso, permanencia y egreso en forma integral,  anticipando las exigencias y desafíos del oficio de estudiante de educación superior y articulando con los saberes y capacidades que se requieren para ejercer la profesión docente. </a:t>
            </a:r>
          </a:p>
          <a:p>
            <a:pPr marL="342900" indent="-274320" algn="just">
              <a:lnSpc>
                <a:spcPct val="80000"/>
              </a:lnSpc>
              <a:spcBef>
                <a:spcPct val="20000"/>
              </a:spcBef>
              <a:buClr>
                <a:schemeClr val="accent1"/>
              </a:buClr>
              <a:buSzPct val="76000"/>
              <a:buFont typeface="Wingdings" pitchFamily="2" charset="2"/>
              <a:buChar char="ü"/>
            </a:pPr>
            <a:r>
              <a:rPr lang="es-AR" sz="2100" dirty="0">
                <a:latin typeface="+mj-lt"/>
              </a:rPr>
              <a:t>Dispar vinculación de la formación docente con las problemáticas de los niveles obligatorios del sistema educativo. </a:t>
            </a:r>
          </a:p>
          <a:p>
            <a:pPr marL="342900" lvl="0" indent="-274320" algn="just">
              <a:lnSpc>
                <a:spcPct val="80000"/>
              </a:lnSpc>
              <a:spcBef>
                <a:spcPct val="20000"/>
              </a:spcBef>
              <a:buClr>
                <a:schemeClr val="accent1"/>
              </a:buClr>
              <a:buSzPct val="76000"/>
              <a:buFont typeface="Wingdings" pitchFamily="2" charset="2"/>
              <a:buChar char="ü"/>
            </a:pPr>
            <a:r>
              <a:rPr lang="es-AR" sz="2100" dirty="0">
                <a:latin typeface="+mj-lt"/>
              </a:rPr>
              <a:t>Escaso uso y vinculación entre distintos tipos de información disponibles sobre las necesidades y demandas del sistema educativo provincial y la toma de decisiones en el Sistema Formador. </a:t>
            </a:r>
          </a:p>
          <a:p>
            <a:pPr marL="342900" indent="-274320" algn="just">
              <a:lnSpc>
                <a:spcPct val="80000"/>
              </a:lnSpc>
              <a:spcBef>
                <a:spcPct val="20000"/>
              </a:spcBef>
              <a:buClr>
                <a:schemeClr val="accent1"/>
              </a:buClr>
              <a:buSzPct val="76000"/>
              <a:buFont typeface="Wingdings" pitchFamily="2" charset="2"/>
              <a:buChar char="ü"/>
            </a:pPr>
            <a:r>
              <a:rPr lang="es-AR" sz="2100" dirty="0">
                <a:latin typeface="+mj-lt"/>
              </a:rPr>
              <a:t>Necesidad de identificar las condiciones pedagógicas e institucionales para definir y jerarquizar las problemáticas desde una perspectiva integral, situada y estratégica por parte de  los equipos directivos atendiendo a los marcos normativos de las políticas educativas vigentes.</a:t>
            </a:r>
          </a:p>
          <a:p>
            <a:pPr lvl="0" fontAlgn="auto">
              <a:spcBef>
                <a:spcPts val="0"/>
              </a:spcBef>
              <a:spcAft>
                <a:spcPts val="0"/>
              </a:spcAft>
              <a:defRPr/>
            </a:pPr>
            <a:endParaRPr lang="es-ES" sz="1800" dirty="0">
              <a:latin typeface="Calibri"/>
            </a:endParaRPr>
          </a:p>
          <a:p>
            <a:pPr lvl="0" fontAlgn="auto">
              <a:spcBef>
                <a:spcPts val="0"/>
              </a:spcBef>
              <a:spcAft>
                <a:spcPts val="0"/>
              </a:spcAft>
              <a:defRPr/>
            </a:pPr>
            <a:endParaRPr lang="es-ES" sz="1800" dirty="0">
              <a:latin typeface="Calibri"/>
            </a:endParaRPr>
          </a:p>
          <a:p>
            <a:pPr lvl="0" fontAlgn="auto">
              <a:spcBef>
                <a:spcPts val="0"/>
              </a:spcBef>
              <a:spcAft>
                <a:spcPts val="0"/>
              </a:spcAft>
            </a:pPr>
            <a:endParaRPr lang="es-ES" sz="1800" dirty="0">
              <a:latin typeface="Calibri"/>
            </a:endParaRPr>
          </a:p>
          <a:p>
            <a:pPr lvl="0" fontAlgn="auto">
              <a:spcBef>
                <a:spcPts val="0"/>
              </a:spcBef>
              <a:spcAft>
                <a:spcPts val="0"/>
              </a:spcAft>
            </a:pPr>
            <a:endParaRPr lang="es-ES" sz="1800" dirty="0">
              <a:latin typeface="Calibri"/>
            </a:endParaRPr>
          </a:p>
        </p:txBody>
      </p:sp>
      <p:sp>
        <p:nvSpPr>
          <p:cNvPr id="3" name="1 Título"/>
          <p:cNvSpPr txBox="1">
            <a:spLocks/>
          </p:cNvSpPr>
          <p:nvPr/>
        </p:nvSpPr>
        <p:spPr>
          <a:xfrm>
            <a:off x="539552" y="404664"/>
            <a:ext cx="7920880" cy="1008112"/>
          </a:xfrm>
          <a:prstGeom prst="rect">
            <a:avLst/>
          </a:prstGeom>
          <a:solidFill>
            <a:schemeClr val="bg1">
              <a:lumMod val="95000"/>
            </a:schemeClr>
          </a:solidFill>
        </p:spPr>
        <p:txBody>
          <a:bodyPr anchor="ctr">
            <a:normAutofit fontScale="97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3600" b="1" dirty="0">
                <a:solidFill>
                  <a:schemeClr val="tx1"/>
                </a:solidFill>
                <a:latin typeface="Calibri"/>
              </a:rPr>
              <a:t>PROBLEMAS</a:t>
            </a:r>
            <a:endParaRPr lang="es-ES" sz="3600" b="1" dirty="0">
              <a:solidFill>
                <a:schemeClr val="tx1"/>
              </a:solidFill>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196618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567293"/>
            <a:ext cx="8536286" cy="5708229"/>
          </a:xfrm>
          <a:prstGeom prst="rect">
            <a:avLst/>
          </a:prstGeom>
        </p:spPr>
        <p:txBody>
          <a:bodyPr wrap="square">
            <a:spAutoFit/>
          </a:bodyPr>
          <a:lstStyle/>
          <a:p>
            <a:pPr marR="1923415" algn="just">
              <a:spcAft>
                <a:spcPts val="225"/>
              </a:spcAft>
            </a:pPr>
            <a:r>
              <a:rPr lang="es-ES" b="1" dirty="0">
                <a:latin typeface="Arial"/>
                <a:ea typeface="Arial"/>
              </a:rPr>
              <a:t> </a:t>
            </a:r>
          </a:p>
          <a:p>
            <a:pPr marR="1923415" algn="just">
              <a:spcAft>
                <a:spcPts val="225"/>
              </a:spcAft>
            </a:pPr>
            <a:endParaRPr lang="es-ES" sz="1800" b="1" dirty="0">
              <a:latin typeface="+mj-lt"/>
              <a:ea typeface="Arial"/>
            </a:endParaRPr>
          </a:p>
          <a:p>
            <a:pPr marL="342900" indent="-274320" algn="just">
              <a:lnSpc>
                <a:spcPct val="80000"/>
              </a:lnSpc>
              <a:spcBef>
                <a:spcPct val="20000"/>
              </a:spcBef>
              <a:buClr>
                <a:schemeClr val="accent1"/>
              </a:buClr>
              <a:buSzPct val="76000"/>
              <a:buFont typeface="Wingdings" pitchFamily="2" charset="2"/>
              <a:buChar char="ü"/>
            </a:pPr>
            <a:r>
              <a:rPr lang="es-AR" sz="2100" dirty="0">
                <a:latin typeface="+mj-lt"/>
              </a:rPr>
              <a:t>Fortalecer la vinculación interna de la formación docente inicial en los ISFD, interpelando los sentidos que orientan la elección de la carrera y reconociendo los saberes y capacidades necesarias para asumir la  tarea de enseñar en las escuelas de la Provincia de Córdoba.</a:t>
            </a:r>
          </a:p>
          <a:p>
            <a:pPr marL="342900" indent="-274320" algn="just">
              <a:lnSpc>
                <a:spcPct val="80000"/>
              </a:lnSpc>
              <a:spcBef>
                <a:spcPct val="20000"/>
              </a:spcBef>
              <a:buClr>
                <a:schemeClr val="accent1"/>
              </a:buClr>
              <a:buSzPct val="76000"/>
              <a:buFont typeface="Wingdings" pitchFamily="2" charset="2"/>
              <a:buChar char="ü"/>
            </a:pPr>
            <a:r>
              <a:rPr lang="es-AR" sz="2100" dirty="0">
                <a:latin typeface="+mj-lt"/>
              </a:rPr>
              <a:t>Fortalecer la vinculación de la formación docente con los niveles obligatorios del sistema educativo. </a:t>
            </a:r>
          </a:p>
          <a:p>
            <a:pPr marL="342900" indent="-274320" algn="just">
              <a:lnSpc>
                <a:spcPct val="80000"/>
              </a:lnSpc>
              <a:spcBef>
                <a:spcPct val="20000"/>
              </a:spcBef>
              <a:buClr>
                <a:schemeClr val="accent1"/>
              </a:buClr>
              <a:buSzPct val="76000"/>
              <a:buFont typeface="Wingdings" pitchFamily="2" charset="2"/>
              <a:buChar char="ü"/>
            </a:pPr>
            <a:r>
              <a:rPr lang="es-AR" sz="2100" dirty="0">
                <a:latin typeface="+mj-lt"/>
              </a:rPr>
              <a:t>Profundizar la formación docente continua orientada a ampliar los horizontes del saber y el pensamiento colectivo sosteniendo el debate sobre la enseñanza frente a los nuevos desafíos sociales y culturales.</a:t>
            </a:r>
          </a:p>
          <a:p>
            <a:pPr marL="342900" indent="-274320" algn="just">
              <a:lnSpc>
                <a:spcPct val="80000"/>
              </a:lnSpc>
              <a:spcBef>
                <a:spcPct val="20000"/>
              </a:spcBef>
              <a:buClr>
                <a:schemeClr val="accent1"/>
              </a:buClr>
              <a:buSzPct val="76000"/>
              <a:buFont typeface="Wingdings" pitchFamily="2" charset="2"/>
              <a:buChar char="ü"/>
            </a:pPr>
            <a:r>
              <a:rPr lang="es-AR" sz="2100" dirty="0">
                <a:latin typeface="+mj-lt"/>
              </a:rPr>
              <a:t>Formar docentes con saberes y capacidades a los fines de garantizar procesos de enseñanza que promuevan aprendizajes de calidad y la inclusión de los estudiantes. </a:t>
            </a:r>
          </a:p>
          <a:p>
            <a:pPr marL="342900" indent="-274320" algn="just">
              <a:lnSpc>
                <a:spcPct val="80000"/>
              </a:lnSpc>
              <a:spcBef>
                <a:spcPct val="20000"/>
              </a:spcBef>
              <a:buClr>
                <a:schemeClr val="accent1"/>
              </a:buClr>
              <a:buSzPct val="76000"/>
              <a:buFont typeface="Wingdings" pitchFamily="2" charset="2"/>
              <a:buChar char="ü"/>
            </a:pPr>
            <a:r>
              <a:rPr lang="es-AR" sz="2100" dirty="0">
                <a:latin typeface="+mj-lt"/>
              </a:rPr>
              <a:t>Fortalecer los equipos de gestión para el reconocimiento de las normativas como herramientas necesarias de la gestión y la determinación de problemas situados y jerarquizados en relación a las condiciones y al contexto.</a:t>
            </a:r>
          </a:p>
          <a:p>
            <a:pPr marL="342900" indent="-274320" algn="just">
              <a:lnSpc>
                <a:spcPct val="80000"/>
              </a:lnSpc>
              <a:spcBef>
                <a:spcPct val="20000"/>
              </a:spcBef>
              <a:buClr>
                <a:schemeClr val="accent1"/>
              </a:buClr>
              <a:buSzPct val="76000"/>
              <a:buFont typeface="Wingdings" pitchFamily="2" charset="2"/>
              <a:buChar char="ü"/>
            </a:pPr>
            <a:r>
              <a:rPr lang="es-AR" sz="2100" dirty="0">
                <a:latin typeface="+mj-lt"/>
              </a:rPr>
              <a:t>Fortalecer la Integración pedagógica de las nuevas tecnologías y los espacios de trabajo virtuales. </a:t>
            </a:r>
            <a:endParaRPr lang="es-ES" sz="2100" dirty="0">
              <a:latin typeface="+mj-lt"/>
            </a:endParaRPr>
          </a:p>
        </p:txBody>
      </p:sp>
      <p:sp>
        <p:nvSpPr>
          <p:cNvPr id="3" name="1 Título"/>
          <p:cNvSpPr txBox="1">
            <a:spLocks/>
          </p:cNvSpPr>
          <p:nvPr/>
        </p:nvSpPr>
        <p:spPr>
          <a:xfrm>
            <a:off x="428202" y="243257"/>
            <a:ext cx="7884935" cy="648072"/>
          </a:xfrm>
          <a:prstGeom prst="rect">
            <a:avLst/>
          </a:prstGeom>
          <a:solidFill>
            <a:schemeClr val="bg1">
              <a:lumMod val="95000"/>
            </a:schemeClr>
          </a:solidFill>
        </p:spPr>
        <p:txBody>
          <a:bodyPr>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b="1" dirty="0">
                <a:solidFill>
                  <a:schemeClr val="tx1"/>
                </a:solidFill>
                <a:latin typeface="Calibri"/>
              </a:rPr>
              <a:t>OBJETIVOS ESTRATÉGICOS</a:t>
            </a:r>
            <a:endParaRPr lang="es-ES" b="1" dirty="0">
              <a:solidFill>
                <a:schemeClr val="tx1"/>
              </a:solidFill>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3649989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1233379"/>
            <a:ext cx="8352928" cy="646331"/>
          </a:xfrm>
          <a:prstGeom prst="rect">
            <a:avLst/>
          </a:prstGeom>
        </p:spPr>
        <p:txBody>
          <a:bodyPr wrap="square">
            <a:spAutoFit/>
          </a:bodyPr>
          <a:lstStyle/>
          <a:p>
            <a:pPr marR="1923415" algn="ctr">
              <a:spcAft>
                <a:spcPts val="225"/>
              </a:spcAft>
            </a:pPr>
            <a:r>
              <a:rPr lang="es-ES" b="1" dirty="0">
                <a:latin typeface="Arial"/>
                <a:ea typeface="Arial"/>
              </a:rPr>
              <a:t> </a:t>
            </a:r>
            <a:r>
              <a:rPr lang="es-AR" sz="3600" dirty="0">
                <a:latin typeface="Calibri" pitchFamily="34" charset="0"/>
                <a:cs typeface="Calibri" pitchFamily="34" charset="0"/>
              </a:rPr>
              <a:t>Organizadas en dos dimensiones</a:t>
            </a:r>
            <a:endParaRPr lang="es-ES" sz="3600" dirty="0">
              <a:solidFill>
                <a:schemeClr val="tx2"/>
              </a:solidFill>
              <a:latin typeface="Calibri" pitchFamily="34" charset="0"/>
            </a:endParaRPr>
          </a:p>
        </p:txBody>
      </p:sp>
      <p:sp>
        <p:nvSpPr>
          <p:cNvPr id="3" name="1 Título"/>
          <p:cNvSpPr txBox="1">
            <a:spLocks/>
          </p:cNvSpPr>
          <p:nvPr/>
        </p:nvSpPr>
        <p:spPr>
          <a:xfrm>
            <a:off x="467544" y="368660"/>
            <a:ext cx="7884935" cy="648072"/>
          </a:xfrm>
          <a:prstGeom prst="rect">
            <a:avLst/>
          </a:prstGeom>
          <a:solidFill>
            <a:schemeClr val="bg1">
              <a:lumMod val="95000"/>
            </a:schemeClr>
          </a:solidFill>
        </p:spPr>
        <p:txBody>
          <a:bodyPr>
            <a:normAutofit fontScale="975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b="1" dirty="0">
                <a:solidFill>
                  <a:schemeClr val="tx1"/>
                </a:solidFill>
                <a:latin typeface="Calibri"/>
              </a:rPr>
              <a:t>ACCIONES DEL PES</a:t>
            </a:r>
            <a:endParaRPr lang="es-ES" b="1" dirty="0">
              <a:solidFill>
                <a:schemeClr val="tx1"/>
              </a:solidFill>
            </a:endParaRPr>
          </a:p>
        </p:txBody>
      </p:sp>
      <p:sp>
        <p:nvSpPr>
          <p:cNvPr id="4" name="3 Rectángulo"/>
          <p:cNvSpPr/>
          <p:nvPr/>
        </p:nvSpPr>
        <p:spPr>
          <a:xfrm>
            <a:off x="988667" y="3888791"/>
            <a:ext cx="3096344" cy="1152128"/>
          </a:xfrm>
          <a:prstGeom prst="rect">
            <a:avLst/>
          </a:prstGeom>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3200" dirty="0">
                <a:solidFill>
                  <a:schemeClr val="tx1"/>
                </a:solidFill>
                <a:effectLst>
                  <a:outerShdw blurRad="38100" dist="38100" dir="2700000" algn="tl">
                    <a:srgbClr val="000000">
                      <a:alpha val="43137"/>
                    </a:srgbClr>
                  </a:outerShdw>
                </a:effectLst>
                <a:latin typeface="Calibri" pitchFamily="34" charset="0"/>
                <a:cs typeface="Calibri" pitchFamily="34" charset="0"/>
              </a:rPr>
              <a:t>DIMENSIÓN PEDAGÓGICA</a:t>
            </a:r>
          </a:p>
        </p:txBody>
      </p:sp>
      <p:sp>
        <p:nvSpPr>
          <p:cNvPr id="5" name="4 Rectángulo"/>
          <p:cNvSpPr/>
          <p:nvPr/>
        </p:nvSpPr>
        <p:spPr>
          <a:xfrm>
            <a:off x="4993201" y="3888791"/>
            <a:ext cx="3258333" cy="1152128"/>
          </a:xfrm>
          <a:prstGeom prst="rect">
            <a:avLst/>
          </a:prstGeom>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3200" dirty="0">
                <a:solidFill>
                  <a:schemeClr val="tx1"/>
                </a:solidFill>
                <a:effectLst>
                  <a:outerShdw blurRad="38100" dist="38100" dir="2700000" algn="tl">
                    <a:srgbClr val="000000">
                      <a:alpha val="43137"/>
                    </a:srgbClr>
                  </a:outerShdw>
                </a:effectLst>
                <a:latin typeface="Calibri" pitchFamily="34" charset="0"/>
                <a:cs typeface="Calibri" pitchFamily="34" charset="0"/>
              </a:rPr>
              <a:t>DIMENSIÓN INSTITUCIONAL</a:t>
            </a:r>
          </a:p>
        </p:txBody>
      </p:sp>
      <p:sp>
        <p:nvSpPr>
          <p:cNvPr id="6" name="Flecha abajo 5"/>
          <p:cNvSpPr/>
          <p:nvPr/>
        </p:nvSpPr>
        <p:spPr>
          <a:xfrm>
            <a:off x="2267744" y="2277300"/>
            <a:ext cx="576064" cy="864096"/>
          </a:xfrm>
          <a:prstGeom prst="downArrow">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Flecha abajo 9"/>
          <p:cNvSpPr/>
          <p:nvPr/>
        </p:nvSpPr>
        <p:spPr>
          <a:xfrm>
            <a:off x="6334336" y="2277300"/>
            <a:ext cx="576064" cy="864096"/>
          </a:xfrm>
          <a:prstGeom prst="downArrow">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1" name="Imagen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12" name="Imagen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725930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81260" y="1447634"/>
            <a:ext cx="7200800" cy="1139799"/>
          </a:xfrm>
          <a:prstGeom prst="rect">
            <a:avLst/>
          </a:prstGeom>
        </p:spPr>
        <p:txBody>
          <a:bodyPr wrap="square">
            <a:spAutoFit/>
          </a:bodyPr>
          <a:lstStyle/>
          <a:p>
            <a:pPr marR="1923415" algn="just">
              <a:spcAft>
                <a:spcPts val="225"/>
              </a:spcAft>
            </a:pPr>
            <a:r>
              <a:rPr lang="es-ES" b="1" dirty="0">
                <a:latin typeface="Arial"/>
                <a:ea typeface="Arial"/>
              </a:rPr>
              <a:t> </a:t>
            </a:r>
            <a:endParaRPr lang="es-ES" sz="2800" b="1" dirty="0">
              <a:latin typeface="Arial"/>
              <a:ea typeface="Arial"/>
            </a:endParaRPr>
          </a:p>
          <a:p>
            <a:pPr marL="342900" lvl="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rPr>
              <a:t>SEMINARIO DE INGRESO:  EL OFICIO DE ENSEÑAR</a:t>
            </a:r>
          </a:p>
        </p:txBody>
      </p:sp>
      <p:sp>
        <p:nvSpPr>
          <p:cNvPr id="3" name="1 Título"/>
          <p:cNvSpPr txBox="1">
            <a:spLocks/>
          </p:cNvSpPr>
          <p:nvPr/>
        </p:nvSpPr>
        <p:spPr>
          <a:xfrm>
            <a:off x="539193" y="381778"/>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p>
          <a:p>
            <a:pPr marL="342900" indent="-342900" algn="ctr">
              <a:spcBef>
                <a:spcPts val="800"/>
              </a:spcBef>
              <a:defRPr/>
            </a:pPr>
            <a:endParaRPr lang="es-ES" b="1" dirty="0">
              <a:solidFill>
                <a:schemeClr val="tx1"/>
              </a:solidFill>
            </a:endParaRPr>
          </a:p>
        </p:txBody>
      </p:sp>
      <p:sp>
        <p:nvSpPr>
          <p:cNvPr id="5" name="Rectángulo 4"/>
          <p:cNvSpPr/>
          <p:nvPr/>
        </p:nvSpPr>
        <p:spPr>
          <a:xfrm>
            <a:off x="2195660" y="1141464"/>
            <a:ext cx="4572000" cy="400110"/>
          </a:xfrm>
          <a:prstGeom prst="rect">
            <a:avLst/>
          </a:prstGeom>
        </p:spPr>
        <p:txBody>
          <a:bodyPr>
            <a:spAutoFit/>
          </a:bodyPr>
          <a:lstStyle/>
          <a:p>
            <a:pPr marL="342900" indent="-342900" algn="ctr">
              <a:spcBef>
                <a:spcPts val="800"/>
              </a:spcBef>
              <a:defRPr/>
            </a:pPr>
            <a:r>
              <a:rPr lang="es-ES" sz="2000" b="1" dirty="0">
                <a:latin typeface="Calibri"/>
              </a:rPr>
              <a:t>DIMENSIÓN PEDAGÓGICA</a:t>
            </a:r>
          </a:p>
        </p:txBody>
      </p:sp>
      <p:sp>
        <p:nvSpPr>
          <p:cNvPr id="6" name="Rectángulo 5"/>
          <p:cNvSpPr/>
          <p:nvPr/>
        </p:nvSpPr>
        <p:spPr>
          <a:xfrm>
            <a:off x="125176" y="4270568"/>
            <a:ext cx="8712968" cy="1757404"/>
          </a:xfrm>
          <a:prstGeom prst="rect">
            <a:avLst/>
          </a:prstGeom>
        </p:spPr>
        <p:txBody>
          <a:bodyPr wrap="square">
            <a:spAutoFit/>
          </a:bodyPr>
          <a:lstStyle/>
          <a:p>
            <a:pPr marL="411480" indent="-342900" algn="just">
              <a:lnSpc>
                <a:spcPct val="80000"/>
              </a:lnSpc>
              <a:spcBef>
                <a:spcPct val="20000"/>
              </a:spcBef>
              <a:buSzPct val="76000"/>
              <a:buFont typeface="Arial" panose="020B0604020202020204" pitchFamily="34" charset="0"/>
              <a:buChar char="•"/>
            </a:pPr>
            <a:r>
              <a:rPr lang="es-AR" sz="2100" dirty="0">
                <a:latin typeface="+mj-lt"/>
              </a:rPr>
              <a:t>Institucionalizar el desarrollo del Seminario de Ingreso “El Oficio de Enseñar”, con carácter obligatorio para todos los inscriptos a primer año de las carreras de formación docente. </a:t>
            </a:r>
          </a:p>
          <a:p>
            <a:pPr marL="411480" indent="-342900" algn="just">
              <a:lnSpc>
                <a:spcPct val="80000"/>
              </a:lnSpc>
              <a:spcBef>
                <a:spcPct val="20000"/>
              </a:spcBef>
              <a:buSzPct val="76000"/>
              <a:buFont typeface="Arial" panose="020B0604020202020204" pitchFamily="34" charset="0"/>
              <a:buChar char="•"/>
            </a:pPr>
            <a:r>
              <a:rPr lang="es-AR" sz="2100" dirty="0">
                <a:latin typeface="+mj-lt"/>
              </a:rPr>
              <a:t>Evaluar la propuesta, estableciendo su recuperación e impacto en la trayectoria formativa de los estudiantes.</a:t>
            </a:r>
          </a:p>
          <a:p>
            <a:pPr marL="411480" indent="-342900" algn="ctr">
              <a:lnSpc>
                <a:spcPct val="80000"/>
              </a:lnSpc>
              <a:spcBef>
                <a:spcPct val="20000"/>
              </a:spcBef>
              <a:buSzPct val="76000"/>
              <a:buFont typeface="Arial" panose="020B0604020202020204" pitchFamily="34" charset="0"/>
              <a:buChar char="•"/>
            </a:pPr>
            <a:endParaRPr lang="es-AR" sz="2000" dirty="0">
              <a:latin typeface="Calibri" pitchFamily="34" charset="0"/>
            </a:endParaRPr>
          </a:p>
        </p:txBody>
      </p:sp>
      <p:sp>
        <p:nvSpPr>
          <p:cNvPr id="7" name="Llamada de flecha hacia abajo 6"/>
          <p:cNvSpPr/>
          <p:nvPr/>
        </p:nvSpPr>
        <p:spPr>
          <a:xfrm>
            <a:off x="3743908" y="2731976"/>
            <a:ext cx="1656184" cy="1128292"/>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3600567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94995" y="1221815"/>
            <a:ext cx="7954009" cy="1139799"/>
          </a:xfrm>
          <a:prstGeom prst="rect">
            <a:avLst/>
          </a:prstGeom>
        </p:spPr>
        <p:txBody>
          <a:bodyPr wrap="square">
            <a:spAutoFit/>
          </a:bodyPr>
          <a:lstStyle/>
          <a:p>
            <a:pPr marR="1923415" algn="just">
              <a:spcAft>
                <a:spcPts val="225"/>
              </a:spcAft>
            </a:pPr>
            <a:r>
              <a:rPr lang="es-ES" b="1" dirty="0">
                <a:latin typeface="Arial"/>
                <a:ea typeface="Arial"/>
              </a:rPr>
              <a:t> </a:t>
            </a:r>
          </a:p>
          <a:p>
            <a:pPr marL="342900" lvl="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rPr>
              <a:t>FORTALECIMIENTO DEL CAMPO DE LA PRÁCTICA DOCENTE</a:t>
            </a:r>
          </a:p>
        </p:txBody>
      </p:sp>
      <p:sp>
        <p:nvSpPr>
          <p:cNvPr id="3" name="1 Título"/>
          <p:cNvSpPr txBox="1">
            <a:spLocks/>
          </p:cNvSpPr>
          <p:nvPr/>
        </p:nvSpPr>
        <p:spPr>
          <a:xfrm>
            <a:off x="467544" y="368660"/>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5" name="Rectángulo 4"/>
          <p:cNvSpPr/>
          <p:nvPr/>
        </p:nvSpPr>
        <p:spPr>
          <a:xfrm>
            <a:off x="107504" y="3596063"/>
            <a:ext cx="8856984" cy="2619500"/>
          </a:xfrm>
          <a:prstGeom prst="rect">
            <a:avLst/>
          </a:prstGeom>
        </p:spPr>
        <p:txBody>
          <a:bodyPr wrap="square">
            <a:spAutoFit/>
          </a:bodyPr>
          <a:lstStyle/>
          <a:p>
            <a:pPr marL="68580" lvl="0" algn="just">
              <a:lnSpc>
                <a:spcPct val="80000"/>
              </a:lnSpc>
              <a:spcBef>
                <a:spcPct val="20000"/>
              </a:spcBef>
              <a:buClr>
                <a:schemeClr val="accent1"/>
              </a:buClr>
              <a:buSzPct val="76000"/>
            </a:pPr>
            <a:r>
              <a:rPr lang="es-AR" sz="2100" dirty="0">
                <a:latin typeface="+mj-lt"/>
              </a:rPr>
              <a:t>- Convocatoria e institucionalización de la figura del Coordinador Regional de Práctica Docente en cuatro regiones de la Provincia. </a:t>
            </a:r>
          </a:p>
          <a:p>
            <a:pPr marL="68580" lvl="0" algn="just">
              <a:lnSpc>
                <a:spcPct val="80000"/>
              </a:lnSpc>
              <a:spcBef>
                <a:spcPct val="20000"/>
              </a:spcBef>
              <a:buClr>
                <a:schemeClr val="accent1"/>
              </a:buClr>
              <a:buSzPct val="76000"/>
            </a:pPr>
            <a:r>
              <a:rPr lang="es-AR" sz="2100" dirty="0">
                <a:latin typeface="+mj-lt"/>
              </a:rPr>
              <a:t>- Acompañamiento en la elaboración y evaluación del Proyecto Institucional de Práctica Docente en 52 institutos de formación docente de gestión estatal.</a:t>
            </a:r>
          </a:p>
          <a:p>
            <a:pPr marL="68580" lvl="0" algn="just">
              <a:lnSpc>
                <a:spcPct val="80000"/>
              </a:lnSpc>
              <a:spcBef>
                <a:spcPct val="20000"/>
              </a:spcBef>
              <a:buClr>
                <a:schemeClr val="accent1"/>
              </a:buClr>
              <a:buSzPct val="76000"/>
            </a:pPr>
            <a:r>
              <a:rPr lang="es-AR" sz="2100" dirty="0">
                <a:latin typeface="+mj-lt"/>
              </a:rPr>
              <a:t>- Implementar en todos los ISFD la Práctica I vinculada a la escuela y nivel para el cual se forma.</a:t>
            </a:r>
          </a:p>
          <a:p>
            <a:pPr marL="68580" lvl="0" algn="just">
              <a:lnSpc>
                <a:spcPct val="80000"/>
              </a:lnSpc>
              <a:spcBef>
                <a:spcPct val="20000"/>
              </a:spcBef>
              <a:buClr>
                <a:schemeClr val="accent1"/>
              </a:buClr>
              <a:buSzPct val="76000"/>
            </a:pPr>
            <a:r>
              <a:rPr lang="es-AR" sz="2100" dirty="0">
                <a:latin typeface="+mj-lt"/>
              </a:rPr>
              <a:t>- Consolidar la vinculación entre los institutos y las escuelas asociadas en relación a la corresponsabilidad en las experiencias de práctica docente a través de distintos dispositivos. </a:t>
            </a:r>
          </a:p>
        </p:txBody>
      </p:sp>
      <p:sp>
        <p:nvSpPr>
          <p:cNvPr id="6" name="Llamada de flecha hacia abajo 5"/>
          <p:cNvSpPr/>
          <p:nvPr/>
        </p:nvSpPr>
        <p:spPr>
          <a:xfrm>
            <a:off x="3854794" y="2400160"/>
            <a:ext cx="1656184" cy="1128292"/>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sp>
        <p:nvSpPr>
          <p:cNvPr id="7" name="Rectángulo 6"/>
          <p:cNvSpPr/>
          <p:nvPr/>
        </p:nvSpPr>
        <p:spPr>
          <a:xfrm>
            <a:off x="2396886" y="1094000"/>
            <a:ext cx="4572000" cy="400110"/>
          </a:xfrm>
          <a:prstGeom prst="rect">
            <a:avLst/>
          </a:prstGeom>
        </p:spPr>
        <p:txBody>
          <a:bodyPr>
            <a:spAutoFit/>
          </a:bodyPr>
          <a:lstStyle/>
          <a:p>
            <a:pPr marL="342900" indent="-342900" algn="ctr">
              <a:spcBef>
                <a:spcPts val="800"/>
              </a:spcBef>
              <a:defRPr/>
            </a:pPr>
            <a:r>
              <a:rPr lang="es-ES" sz="2000" b="1" dirty="0">
                <a:latin typeface="Calibri"/>
              </a:rPr>
              <a:t>DIMENSIÓN PEDAGÓGICA</a:t>
            </a:r>
          </a:p>
        </p:txBody>
      </p:sp>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56763"/>
            <a:ext cx="1830994" cy="684234"/>
          </a:xfrm>
          <a:prstGeom prst="rect">
            <a:avLst/>
          </a:prstGeom>
        </p:spPr>
      </p:pic>
    </p:spTree>
    <p:extLst>
      <p:ext uri="{BB962C8B-B14F-4D97-AF65-F5344CB8AC3E}">
        <p14:creationId xmlns:p14="http://schemas.microsoft.com/office/powerpoint/2010/main" val="1756457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6554" y="761978"/>
            <a:ext cx="9540554" cy="2260106"/>
          </a:xfrm>
          <a:prstGeom prst="rect">
            <a:avLst/>
          </a:prstGeom>
        </p:spPr>
        <p:txBody>
          <a:bodyPr wrap="square">
            <a:spAutoFit/>
          </a:bodyPr>
          <a:lstStyle/>
          <a:p>
            <a:pPr marR="1923415" algn="just">
              <a:spcAft>
                <a:spcPts val="225"/>
              </a:spcAft>
            </a:pPr>
            <a:r>
              <a:rPr lang="es-ES" b="1" dirty="0">
                <a:latin typeface="Arial"/>
                <a:ea typeface="Arial"/>
              </a:rPr>
              <a:t> </a:t>
            </a:r>
          </a:p>
          <a:p>
            <a:pPr marL="342900" indent="-274320" algn="ctr">
              <a:lnSpc>
                <a:spcPct val="80000"/>
              </a:lnSpc>
              <a:spcBef>
                <a:spcPct val="20000"/>
              </a:spcBef>
              <a:buClr>
                <a:schemeClr val="accent1"/>
              </a:buClr>
              <a:buSzPct val="76000"/>
              <a:buFont typeface="Wingdings" pitchFamily="2" charset="2"/>
              <a:buChar char="ü"/>
            </a:pPr>
            <a:r>
              <a:rPr lang="es-AR" sz="2800" b="1" dirty="0">
                <a:solidFill>
                  <a:schemeClr val="tx2"/>
                </a:solidFill>
                <a:latin typeface="Calibri" pitchFamily="34" charset="0"/>
              </a:rPr>
              <a:t>EVALUACIÓN DEL DESARROLLO CURRICULAR, ACTUALIZACIÓN DE LOS DISEÑOS CURRICULARES DE LOS PROFESORADOS DE EDUCACIÓN SECUNDARIA Y ACOMPAÑAMIENTO AL DESARROLLO CURRICULAR </a:t>
            </a:r>
          </a:p>
          <a:p>
            <a:pPr marL="68580" algn="just">
              <a:lnSpc>
                <a:spcPct val="80000"/>
              </a:lnSpc>
              <a:spcBef>
                <a:spcPct val="20000"/>
              </a:spcBef>
              <a:buClr>
                <a:schemeClr val="accent1"/>
              </a:buClr>
              <a:buSzPct val="76000"/>
            </a:pPr>
            <a:endParaRPr lang="es-AR" sz="2800" b="1" dirty="0">
              <a:solidFill>
                <a:schemeClr val="tx2"/>
              </a:solidFill>
              <a:latin typeface="Calibri" pitchFamily="34" charset="0"/>
            </a:endParaRPr>
          </a:p>
        </p:txBody>
      </p:sp>
      <p:sp>
        <p:nvSpPr>
          <p:cNvPr id="3" name="1 Título"/>
          <p:cNvSpPr txBox="1">
            <a:spLocks/>
          </p:cNvSpPr>
          <p:nvPr/>
        </p:nvSpPr>
        <p:spPr>
          <a:xfrm>
            <a:off x="323243" y="124107"/>
            <a:ext cx="7884935" cy="648072"/>
          </a:xfrm>
          <a:prstGeom prst="rect">
            <a:avLst/>
          </a:prstGeom>
          <a:solidFill>
            <a:schemeClr val="bg1">
              <a:lumMod val="95000"/>
            </a:schemeClr>
          </a:solidFill>
        </p:spPr>
        <p:txBody>
          <a:bodyPr>
            <a:normAutofit fontScale="4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gn="ctr">
              <a:spcBef>
                <a:spcPts val="800"/>
              </a:spcBef>
              <a:defRPr/>
            </a:pPr>
            <a:r>
              <a:rPr lang="es-ES" sz="10700" b="1" dirty="0">
                <a:solidFill>
                  <a:schemeClr val="tx1"/>
                </a:solidFill>
                <a:latin typeface="Calibri"/>
              </a:rPr>
              <a:t>ACCIONES DEL PES</a:t>
            </a:r>
            <a:endParaRPr lang="es-ES" b="1" dirty="0">
              <a:solidFill>
                <a:schemeClr val="tx1"/>
              </a:solidFill>
            </a:endParaRPr>
          </a:p>
        </p:txBody>
      </p:sp>
      <p:sp>
        <p:nvSpPr>
          <p:cNvPr id="5" name="Rectángulo 4"/>
          <p:cNvSpPr/>
          <p:nvPr/>
        </p:nvSpPr>
        <p:spPr>
          <a:xfrm>
            <a:off x="1979710" y="761978"/>
            <a:ext cx="4572000" cy="400110"/>
          </a:xfrm>
          <a:prstGeom prst="rect">
            <a:avLst/>
          </a:prstGeom>
        </p:spPr>
        <p:txBody>
          <a:bodyPr>
            <a:spAutoFit/>
          </a:bodyPr>
          <a:lstStyle/>
          <a:p>
            <a:pPr marL="342900" indent="-342900" algn="ctr">
              <a:spcBef>
                <a:spcPts val="800"/>
              </a:spcBef>
              <a:defRPr/>
            </a:pPr>
            <a:r>
              <a:rPr lang="es-ES" sz="2000" b="1" dirty="0">
                <a:latin typeface="Calibri"/>
              </a:rPr>
              <a:t>DIMENSIÓN PEDAGÓGICA</a:t>
            </a:r>
          </a:p>
        </p:txBody>
      </p:sp>
      <p:sp>
        <p:nvSpPr>
          <p:cNvPr id="6" name="Rectángulo 5"/>
          <p:cNvSpPr/>
          <p:nvPr/>
        </p:nvSpPr>
        <p:spPr>
          <a:xfrm>
            <a:off x="179512" y="3356992"/>
            <a:ext cx="8640960" cy="3185487"/>
          </a:xfrm>
          <a:prstGeom prst="rect">
            <a:avLst/>
          </a:prstGeom>
        </p:spPr>
        <p:txBody>
          <a:bodyPr wrap="square">
            <a:spAutoFit/>
          </a:bodyPr>
          <a:lstStyle/>
          <a:p>
            <a:pPr marL="285750" indent="-285750" algn="just">
              <a:buFont typeface="Arial" panose="020B0604020202020204" pitchFamily="34" charset="0"/>
              <a:buChar char="•"/>
            </a:pPr>
            <a:r>
              <a:rPr lang="es-AR" sz="1850" dirty="0">
                <a:latin typeface="+mj-lt"/>
                <a:cs typeface="Calibri" pitchFamily="34" charset="0"/>
              </a:rPr>
              <a:t>Elaborar el informe provincial de evaluación del Desarrollo Curricular de los profesorados de educación Secundaria considerando los datos obtenidos durante 2017.</a:t>
            </a:r>
          </a:p>
          <a:p>
            <a:pPr marL="285750" indent="-285750" algn="just">
              <a:buFont typeface="Arial" panose="020B0604020202020204" pitchFamily="34" charset="0"/>
              <a:buChar char="•"/>
            </a:pPr>
            <a:r>
              <a:rPr lang="es-AR" sz="1850" dirty="0">
                <a:latin typeface="+mj-lt"/>
                <a:cs typeface="Calibri" pitchFamily="34" charset="0"/>
              </a:rPr>
              <a:t>Socializar los resultados de la evaluación del Desarrollo Curricular de los profesorados de Educación Secundaria y producir documentos de apoyo a la gestión curricular.</a:t>
            </a:r>
          </a:p>
          <a:p>
            <a:pPr marL="285750" indent="-285750" algn="just">
              <a:buFont typeface="Arial" panose="020B0604020202020204" pitchFamily="34" charset="0"/>
              <a:buChar char="•"/>
            </a:pPr>
            <a:r>
              <a:rPr lang="es-AR" sz="1850" dirty="0">
                <a:latin typeface="+mj-lt"/>
                <a:cs typeface="Calibri" pitchFamily="34" charset="0"/>
              </a:rPr>
              <a:t>Actualizar los Diseños Curriculares de los Profesorados de Educación Secundaria en Lengua y Literatura, en Economía, en Antropología, Filosofía y de los Profesorados de Educación Tecnológica y  de  Ciencias Sagradas.</a:t>
            </a:r>
          </a:p>
          <a:p>
            <a:pPr marL="285750" indent="-285750" algn="just">
              <a:buFont typeface="Arial" panose="020B0604020202020204" pitchFamily="34" charset="0"/>
              <a:buChar char="•"/>
            </a:pPr>
            <a:r>
              <a:rPr lang="es-AR" sz="1850" dirty="0">
                <a:latin typeface="+mj-lt"/>
                <a:cs typeface="Calibri" pitchFamily="34" charset="0"/>
              </a:rPr>
              <a:t>Incorporar en todos los Diseños Curriculares que ingresen al proceso de actualización el nuevo diseño de la Práctica I vinculada a la escuela y nivel para el cual se forma.</a:t>
            </a:r>
          </a:p>
          <a:p>
            <a:pPr marL="285750" indent="-285750" algn="ctr">
              <a:buFont typeface="Arial" panose="020B0604020202020204" pitchFamily="34" charset="0"/>
              <a:buChar char="•"/>
            </a:pPr>
            <a:endParaRPr lang="es-AR" dirty="0">
              <a:solidFill>
                <a:schemeClr val="tx2"/>
              </a:solidFill>
              <a:latin typeface="Calibri" pitchFamily="34" charset="0"/>
              <a:cs typeface="Calibri" pitchFamily="34" charset="0"/>
            </a:endParaRPr>
          </a:p>
        </p:txBody>
      </p:sp>
      <p:sp>
        <p:nvSpPr>
          <p:cNvPr id="7" name="Llamada de flecha hacia abajo 6"/>
          <p:cNvSpPr/>
          <p:nvPr/>
        </p:nvSpPr>
        <p:spPr>
          <a:xfrm>
            <a:off x="3698519" y="2636372"/>
            <a:ext cx="1134382" cy="713318"/>
          </a:xfrm>
          <a:prstGeom prst="downArrowCallout">
            <a:avLst>
              <a:gd name="adj1" fmla="val 22749"/>
              <a:gd name="adj2" fmla="val 43010"/>
              <a:gd name="adj3" fmla="val 41884"/>
              <a:gd name="adj4" fmla="val 43591"/>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2500" b="1" dirty="0">
                <a:effectLst>
                  <a:outerShdw blurRad="38100" dist="38100" dir="2700000" algn="tl">
                    <a:srgbClr val="000000">
                      <a:alpha val="43137"/>
                    </a:srgbClr>
                  </a:outerShdw>
                </a:effectLst>
              </a:rPr>
              <a:t>META</a:t>
            </a:r>
          </a:p>
        </p:txBody>
      </p:sp>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81327"/>
            <a:ext cx="648072" cy="435105"/>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408" y="6284898"/>
            <a:ext cx="1830994" cy="684234"/>
          </a:xfrm>
          <a:prstGeom prst="rect">
            <a:avLst/>
          </a:prstGeom>
        </p:spPr>
      </p:pic>
    </p:spTree>
    <p:extLst>
      <p:ext uri="{BB962C8B-B14F-4D97-AF65-F5344CB8AC3E}">
        <p14:creationId xmlns:p14="http://schemas.microsoft.com/office/powerpoint/2010/main" val="3479688553"/>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ció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4076</TotalTime>
  <Words>1791</Words>
  <Application>Microsoft Office PowerPoint</Application>
  <PresentationFormat>Presentación en pantalla (4:3)</PresentationFormat>
  <Paragraphs>168</Paragraphs>
  <Slides>24</Slides>
  <Notes>5</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Arial Unicode MS</vt:lpstr>
      <vt:lpstr>Arial</vt:lpstr>
      <vt:lpstr>Calibri</vt:lpstr>
      <vt:lpstr>Calibri Light</vt:lpstr>
      <vt:lpstr>Franklin Gothic Demi Cond</vt:lpstr>
      <vt:lpstr>Wingdings</vt:lpstr>
      <vt:lpstr>Retrospección</vt:lpstr>
      <vt:lpstr>Presentación de PowerPoint</vt:lpstr>
      <vt:lpstr>Presentación de PowerPoint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Windows uE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WinuE</dc:creator>
  <cp:keywords>2013</cp:keywords>
  <cp:lastModifiedBy>Usuario</cp:lastModifiedBy>
  <cp:revision>260</cp:revision>
  <dcterms:created xsi:type="dcterms:W3CDTF">2008-08-18T21:00:24Z</dcterms:created>
  <dcterms:modified xsi:type="dcterms:W3CDTF">2018-04-04T19:01:57Z</dcterms:modified>
</cp:coreProperties>
</file>